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Blogger Bold" panose="020B0604020202020204" charset="0"/>
      <p:regular r:id="rId17"/>
    </p:embeddedFont>
    <p:embeddedFont>
      <p:font typeface="Calibri" panose="020F0502020204030204" pitchFamily="34" charset="0"/>
      <p:regular r:id="rId18"/>
      <p:bold r:id="rId19"/>
      <p:italic r:id="rId20"/>
      <p:boldItalic r:id="rId21"/>
    </p:embeddedFont>
    <p:embeddedFont>
      <p:font typeface="Carelia" panose="020B0604020202020204" charset="0"/>
      <p:regular r:id="rId22"/>
    </p:embeddedFont>
    <p:embeddedFont>
      <p:font typeface="Cerebri Bold" panose="020B0604020202020204" charset="0"/>
      <p:regular r:id="rId23"/>
    </p:embeddedFont>
    <p:embeddedFont>
      <p:font typeface="DM Sans" panose="020B0604020202020204" charset="0"/>
      <p:regular r:id="rId24"/>
    </p:embeddedFont>
    <p:embeddedFont>
      <p:font typeface="DM Sans Bold" panose="020B0604020202020204" charset="0"/>
      <p:regular r:id="rId25"/>
    </p:embeddedFont>
    <p:embeddedFont>
      <p:font typeface="Dosis" pitchFamily="2" charset="0"/>
      <p:regular r:id="rId26"/>
      <p:bold r:id="rId27"/>
    </p:embeddedFont>
    <p:embeddedFont>
      <p:font typeface="Dosis Semi-Bold" panose="020B0604020202020204" charset="0"/>
      <p:regular r:id="rId28"/>
    </p:embeddedFont>
    <p:embeddedFont>
      <p:font typeface="Fredoka" panose="020B0604020202020204" charset="0"/>
      <p:regular r:id="rId29"/>
    </p:embeddedFont>
    <p:embeddedFont>
      <p:font typeface="Glacial Indifference" panose="020B0604020202020204" charset="0"/>
      <p:regular r:id="rId30"/>
    </p:embeddedFont>
    <p:embeddedFont>
      <p:font typeface="Montserrat" panose="00000500000000000000" pitchFamily="2" charset="0"/>
      <p:regular r:id="rId31"/>
      <p:bold r:id="rId32"/>
      <p:italic r:id="rId33"/>
      <p:boldItalic r:id="rId34"/>
    </p:embeddedFont>
    <p:embeddedFont>
      <p:font typeface="Montserrat Bold" panose="00000800000000000000" pitchFamily="2" charset="0"/>
      <p:regular r:id="rId35"/>
      <p:bold r:id="rId36"/>
    </p:embeddedFont>
    <p:embeddedFont>
      <p:font typeface="Montserrat Medium" panose="00000600000000000000" pitchFamily="2" charset="0"/>
      <p:regular r:id="rId37"/>
      <p:italic r:id="rId38"/>
    </p:embeddedFont>
    <p:embeddedFont>
      <p:font typeface="Quicksand" panose="020B0604020202020204" charset="0"/>
      <p:regular r:id="rId39"/>
    </p:embeddedFont>
    <p:embeddedFont>
      <p:font typeface="Quicksand Bold" panose="020B0604020202020204" charset="0"/>
      <p:regular r:id="rId40"/>
    </p:embeddedFont>
    <p:embeddedFont>
      <p:font typeface="Roboto" panose="02000000000000000000" pitchFamily="2" charset="0"/>
      <p:regular r:id="rId41"/>
      <p:bold r:id="rId42"/>
      <p:italic r:id="rId43"/>
      <p:boldItalic r:id="rId44"/>
    </p:embeddedFont>
    <p:embeddedFont>
      <p:font typeface="TT Chocolates"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3.fntdata"/><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presProps" Target="presProps.xml"/><Relationship Id="rId20" Type="http://schemas.openxmlformats.org/officeDocument/2006/relationships/font" Target="fonts/font4.fntdata"/><Relationship Id="rId4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svg"/><Relationship Id="rId7" Type="http://schemas.openxmlformats.org/officeDocument/2006/relationships/image" Target="../media/image63.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1.sv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image" Target="../media/image15.jpe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4409" y="3552851"/>
            <a:ext cx="5594796" cy="5025144"/>
          </a:xfrm>
          <a:custGeom>
            <a:avLst/>
            <a:gdLst/>
            <a:ahLst/>
            <a:cxnLst/>
            <a:rect l="l" t="t" r="r" b="b"/>
            <a:pathLst>
              <a:path w="5594796" h="5025144">
                <a:moveTo>
                  <a:pt x="0" y="0"/>
                </a:moveTo>
                <a:lnTo>
                  <a:pt x="5594796" y="0"/>
                </a:lnTo>
                <a:lnTo>
                  <a:pt x="5594796" y="5025144"/>
                </a:lnTo>
                <a:lnTo>
                  <a:pt x="0" y="50251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0" y="7636623"/>
            <a:ext cx="3554401" cy="3554401"/>
          </a:xfrm>
          <a:custGeom>
            <a:avLst/>
            <a:gdLst/>
            <a:ahLst/>
            <a:cxnLst/>
            <a:rect l="l" t="t" r="r" b="b"/>
            <a:pathLst>
              <a:path w="3554401" h="3554401">
                <a:moveTo>
                  <a:pt x="0" y="0"/>
                </a:moveTo>
                <a:lnTo>
                  <a:pt x="3554401" y="0"/>
                </a:lnTo>
                <a:lnTo>
                  <a:pt x="3554401" y="3554401"/>
                </a:lnTo>
                <a:lnTo>
                  <a:pt x="0" y="35544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3713597" y="0"/>
            <a:ext cx="4574403" cy="4574403"/>
          </a:xfrm>
          <a:custGeom>
            <a:avLst/>
            <a:gdLst/>
            <a:ahLst/>
            <a:cxnLst/>
            <a:rect l="l" t="t" r="r" b="b"/>
            <a:pathLst>
              <a:path w="4574403" h="4574403">
                <a:moveTo>
                  <a:pt x="4574403" y="0"/>
                </a:moveTo>
                <a:lnTo>
                  <a:pt x="0" y="0"/>
                </a:lnTo>
                <a:lnTo>
                  <a:pt x="0" y="4574403"/>
                </a:lnTo>
                <a:lnTo>
                  <a:pt x="4574403" y="4574403"/>
                </a:lnTo>
                <a:lnTo>
                  <a:pt x="457440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989421" y="524824"/>
            <a:ext cx="10309158" cy="2066638"/>
          </a:xfrm>
          <a:custGeom>
            <a:avLst/>
            <a:gdLst/>
            <a:ahLst/>
            <a:cxnLst/>
            <a:rect l="l" t="t" r="r" b="b"/>
            <a:pathLst>
              <a:path w="10309158" h="2066638">
                <a:moveTo>
                  <a:pt x="0" y="0"/>
                </a:moveTo>
                <a:lnTo>
                  <a:pt x="10309158" y="0"/>
                </a:lnTo>
                <a:lnTo>
                  <a:pt x="10309158" y="2066637"/>
                </a:lnTo>
                <a:lnTo>
                  <a:pt x="0" y="2066637"/>
                </a:lnTo>
                <a:lnTo>
                  <a:pt x="0" y="0"/>
                </a:lnTo>
                <a:close/>
              </a:path>
            </a:pathLst>
          </a:custGeom>
          <a:blipFill>
            <a:blip r:embed="rId8"/>
            <a:stretch>
              <a:fillRect/>
            </a:stretch>
          </a:blipFill>
        </p:spPr>
      </p:sp>
      <p:sp>
        <p:nvSpPr>
          <p:cNvPr id="6" name="TextBox 6"/>
          <p:cNvSpPr txBox="1"/>
          <p:nvPr/>
        </p:nvSpPr>
        <p:spPr>
          <a:xfrm>
            <a:off x="8135329" y="4124351"/>
            <a:ext cx="9729825" cy="4342417"/>
          </a:xfrm>
          <a:prstGeom prst="rect">
            <a:avLst/>
          </a:prstGeom>
        </p:spPr>
        <p:txBody>
          <a:bodyPr lIns="0" tIns="0" rIns="0" bIns="0" rtlCol="0" anchor="t">
            <a:spAutoFit/>
          </a:bodyPr>
          <a:lstStyle/>
          <a:p>
            <a:pPr algn="l">
              <a:lnSpc>
                <a:spcPts val="8484"/>
              </a:lnSpc>
            </a:pPr>
            <a:r>
              <a:rPr lang="en-US" sz="6060" dirty="0">
                <a:solidFill>
                  <a:srgbClr val="427BAA"/>
                </a:solidFill>
                <a:latin typeface="Fredoka"/>
              </a:rPr>
              <a:t>Augmented Reality Integration for Enhanced Automotive Diagnostics </a:t>
            </a:r>
          </a:p>
          <a:p>
            <a:pPr marL="0" lvl="0" indent="0" algn="l">
              <a:lnSpc>
                <a:spcPts val="9264"/>
              </a:lnSpc>
            </a:pPr>
            <a:endParaRPr lang="en-US" sz="6060" dirty="0">
              <a:solidFill>
                <a:srgbClr val="427BAA"/>
              </a:solidFill>
              <a:latin typeface="Fredoka"/>
            </a:endParaRPr>
          </a:p>
        </p:txBody>
      </p:sp>
      <p:sp>
        <p:nvSpPr>
          <p:cNvPr id="7" name="TextBox 7"/>
          <p:cNvSpPr txBox="1"/>
          <p:nvPr/>
        </p:nvSpPr>
        <p:spPr>
          <a:xfrm>
            <a:off x="8135329" y="8037384"/>
            <a:ext cx="7305056" cy="318164"/>
          </a:xfrm>
          <a:prstGeom prst="rect">
            <a:avLst/>
          </a:prstGeom>
        </p:spPr>
        <p:txBody>
          <a:bodyPr lIns="0" tIns="0" rIns="0" bIns="0" rtlCol="0" anchor="t">
            <a:spAutoFit/>
          </a:bodyPr>
          <a:lstStyle/>
          <a:p>
            <a:pPr algn="l">
              <a:lnSpc>
                <a:spcPts val="2660"/>
              </a:lnSpc>
              <a:spcBef>
                <a:spcPct val="0"/>
              </a:spcBef>
            </a:pPr>
            <a:r>
              <a:rPr lang="en-US" sz="1900" dirty="0">
                <a:solidFill>
                  <a:srgbClr val="427BAA"/>
                </a:solidFill>
                <a:latin typeface="Quicksand Bold"/>
              </a:rPr>
              <a:t>By: Isha Gohil (20162101020)</a:t>
            </a:r>
          </a:p>
        </p:txBody>
      </p:sp>
      <p:sp>
        <p:nvSpPr>
          <p:cNvPr id="8" name="TextBox 8"/>
          <p:cNvSpPr txBox="1"/>
          <p:nvPr/>
        </p:nvSpPr>
        <p:spPr>
          <a:xfrm>
            <a:off x="8135329" y="3239161"/>
            <a:ext cx="7305056" cy="313690"/>
          </a:xfrm>
          <a:prstGeom prst="rect">
            <a:avLst/>
          </a:prstGeom>
        </p:spPr>
        <p:txBody>
          <a:bodyPr lIns="0" tIns="0" rIns="0" bIns="0" rtlCol="0" anchor="t">
            <a:spAutoFit/>
          </a:bodyPr>
          <a:lstStyle/>
          <a:p>
            <a:pPr algn="l">
              <a:lnSpc>
                <a:spcPts val="2660"/>
              </a:lnSpc>
              <a:spcBef>
                <a:spcPct val="0"/>
              </a:spcBef>
            </a:pPr>
            <a:r>
              <a:rPr lang="en-US" sz="1900">
                <a:solidFill>
                  <a:srgbClr val="427BAA"/>
                </a:solidFill>
                <a:latin typeface="Quicksand Bold"/>
              </a:rPr>
              <a:t>Industry Project Presentation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4735226" y="4558434"/>
            <a:ext cx="4227459" cy="2866874"/>
            <a:chOff x="0" y="0"/>
            <a:chExt cx="825940" cy="560115"/>
          </a:xfrm>
        </p:grpSpPr>
        <p:sp>
          <p:nvSpPr>
            <p:cNvPr id="4" name="Freeform 4"/>
            <p:cNvSpPr/>
            <p:nvPr/>
          </p:nvSpPr>
          <p:spPr>
            <a:xfrm>
              <a:off x="0" y="0"/>
              <a:ext cx="825940" cy="560115"/>
            </a:xfrm>
            <a:custGeom>
              <a:avLst/>
              <a:gdLst/>
              <a:ahLst/>
              <a:cxnLst/>
              <a:rect l="l" t="t" r="r" b="b"/>
              <a:pathLst>
                <a:path w="825940" h="560115">
                  <a:moveTo>
                    <a:pt x="0" y="0"/>
                  </a:moveTo>
                  <a:lnTo>
                    <a:pt x="825940" y="0"/>
                  </a:lnTo>
                  <a:lnTo>
                    <a:pt x="825940" y="560115"/>
                  </a:lnTo>
                  <a:lnTo>
                    <a:pt x="0" y="560115"/>
                  </a:lnTo>
                  <a:close/>
                </a:path>
              </a:pathLst>
            </a:custGeom>
            <a:solidFill>
              <a:srgbClr val="DEF4E9"/>
            </a:solidFill>
          </p:spPr>
        </p:sp>
        <p:sp>
          <p:nvSpPr>
            <p:cNvPr id="5" name="TextBox 5"/>
            <p:cNvSpPr txBox="1"/>
            <p:nvPr/>
          </p:nvSpPr>
          <p:spPr>
            <a:xfrm>
              <a:off x="0" y="-47625"/>
              <a:ext cx="825940" cy="607740"/>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13524290" y="4558434"/>
            <a:ext cx="4077966" cy="3007607"/>
            <a:chOff x="0" y="0"/>
            <a:chExt cx="796732" cy="587611"/>
          </a:xfrm>
        </p:grpSpPr>
        <p:sp>
          <p:nvSpPr>
            <p:cNvPr id="7" name="Freeform 7"/>
            <p:cNvSpPr/>
            <p:nvPr/>
          </p:nvSpPr>
          <p:spPr>
            <a:xfrm>
              <a:off x="0" y="0"/>
              <a:ext cx="796733" cy="587611"/>
            </a:xfrm>
            <a:custGeom>
              <a:avLst/>
              <a:gdLst/>
              <a:ahLst/>
              <a:cxnLst/>
              <a:rect l="l" t="t" r="r" b="b"/>
              <a:pathLst>
                <a:path w="796733" h="587611">
                  <a:moveTo>
                    <a:pt x="0" y="0"/>
                  </a:moveTo>
                  <a:lnTo>
                    <a:pt x="796733" y="0"/>
                  </a:lnTo>
                  <a:lnTo>
                    <a:pt x="796733" y="587611"/>
                  </a:lnTo>
                  <a:lnTo>
                    <a:pt x="0" y="587611"/>
                  </a:lnTo>
                  <a:close/>
                </a:path>
              </a:pathLst>
            </a:custGeom>
            <a:solidFill>
              <a:srgbClr val="DAEFFF"/>
            </a:solidFill>
          </p:spPr>
        </p:sp>
        <p:sp>
          <p:nvSpPr>
            <p:cNvPr id="8" name="TextBox 8"/>
            <p:cNvSpPr txBox="1"/>
            <p:nvPr/>
          </p:nvSpPr>
          <p:spPr>
            <a:xfrm>
              <a:off x="0" y="-47625"/>
              <a:ext cx="796732" cy="635236"/>
            </a:xfrm>
            <a:prstGeom prst="rect">
              <a:avLst/>
            </a:prstGeom>
          </p:spPr>
          <p:txBody>
            <a:bodyPr lIns="50800" tIns="50800" rIns="50800" bIns="50800" rtlCol="0" anchor="ctr"/>
            <a:lstStyle/>
            <a:p>
              <a:pPr algn="ctr">
                <a:lnSpc>
                  <a:spcPts val="3500"/>
                </a:lnSpc>
              </a:pPr>
              <a:endParaRPr/>
            </a:p>
          </p:txBody>
        </p:sp>
      </p:grpSp>
      <p:sp>
        <p:nvSpPr>
          <p:cNvPr id="9" name="AutoShape 9"/>
          <p:cNvSpPr/>
          <p:nvPr/>
        </p:nvSpPr>
        <p:spPr>
          <a:xfrm>
            <a:off x="904898" y="6054750"/>
            <a:ext cx="4870755" cy="0"/>
          </a:xfrm>
          <a:prstGeom prst="line">
            <a:avLst/>
          </a:prstGeom>
          <a:ln w="47625" cap="flat">
            <a:solidFill>
              <a:srgbClr val="B24E2A"/>
            </a:solidFill>
            <a:prstDash val="solid"/>
            <a:headEnd type="none" w="sm" len="sm"/>
            <a:tailEnd type="none" w="sm" len="sm"/>
          </a:ln>
        </p:spPr>
      </p:sp>
      <p:sp>
        <p:nvSpPr>
          <p:cNvPr id="10" name="AutoShape 10"/>
          <p:cNvSpPr/>
          <p:nvPr/>
        </p:nvSpPr>
        <p:spPr>
          <a:xfrm>
            <a:off x="9892789" y="6054750"/>
            <a:ext cx="4870755" cy="0"/>
          </a:xfrm>
          <a:prstGeom prst="line">
            <a:avLst/>
          </a:prstGeom>
          <a:ln w="47625" cap="flat">
            <a:solidFill>
              <a:srgbClr val="5A426D"/>
            </a:solidFill>
            <a:prstDash val="solid"/>
            <a:headEnd type="none" w="sm" len="sm"/>
            <a:tailEnd type="none" w="sm" len="sm"/>
          </a:ln>
        </p:spPr>
      </p:sp>
      <p:sp>
        <p:nvSpPr>
          <p:cNvPr id="11" name="Freeform 11"/>
          <p:cNvSpPr/>
          <p:nvPr/>
        </p:nvSpPr>
        <p:spPr>
          <a:xfrm>
            <a:off x="442019" y="3575855"/>
            <a:ext cx="1189047" cy="1189047"/>
          </a:xfrm>
          <a:custGeom>
            <a:avLst/>
            <a:gdLst/>
            <a:ahLst/>
            <a:cxnLst/>
            <a:rect l="l" t="t" r="r" b="b"/>
            <a:pathLst>
              <a:path w="1189047" h="1189047">
                <a:moveTo>
                  <a:pt x="0" y="0"/>
                </a:moveTo>
                <a:lnTo>
                  <a:pt x="1189048" y="0"/>
                </a:lnTo>
                <a:lnTo>
                  <a:pt x="1189048" y="1189048"/>
                </a:lnTo>
                <a:lnTo>
                  <a:pt x="0" y="11890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4905988" y="4714176"/>
            <a:ext cx="1239254" cy="867478"/>
          </a:xfrm>
          <a:custGeom>
            <a:avLst/>
            <a:gdLst/>
            <a:ahLst/>
            <a:cxnLst/>
            <a:rect l="l" t="t" r="r" b="b"/>
            <a:pathLst>
              <a:path w="1239254" h="867478">
                <a:moveTo>
                  <a:pt x="0" y="0"/>
                </a:moveTo>
                <a:lnTo>
                  <a:pt x="1239254" y="0"/>
                </a:lnTo>
                <a:lnTo>
                  <a:pt x="1239254" y="867478"/>
                </a:lnTo>
                <a:lnTo>
                  <a:pt x="0" y="8674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9572316" y="3273182"/>
            <a:ext cx="979912" cy="979912"/>
          </a:xfrm>
          <a:custGeom>
            <a:avLst/>
            <a:gdLst/>
            <a:ahLst/>
            <a:cxnLst/>
            <a:rect l="l" t="t" r="r" b="b"/>
            <a:pathLst>
              <a:path w="979912" h="979912">
                <a:moveTo>
                  <a:pt x="0" y="0"/>
                </a:moveTo>
                <a:lnTo>
                  <a:pt x="979912" y="0"/>
                </a:lnTo>
                <a:lnTo>
                  <a:pt x="979912" y="979912"/>
                </a:lnTo>
                <a:lnTo>
                  <a:pt x="0" y="9799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3695740" y="4764903"/>
            <a:ext cx="989083" cy="1092910"/>
          </a:xfrm>
          <a:custGeom>
            <a:avLst/>
            <a:gdLst/>
            <a:ahLst/>
            <a:cxnLst/>
            <a:rect l="l" t="t" r="r" b="b"/>
            <a:pathLst>
              <a:path w="989083" h="1092910">
                <a:moveTo>
                  <a:pt x="0" y="0"/>
                </a:moveTo>
                <a:lnTo>
                  <a:pt x="989083" y="0"/>
                </a:lnTo>
                <a:lnTo>
                  <a:pt x="989083" y="1092910"/>
                </a:lnTo>
                <a:lnTo>
                  <a:pt x="0" y="10929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1957915" y="327479"/>
            <a:ext cx="14372170" cy="1210291"/>
          </a:xfrm>
          <a:prstGeom prst="rect">
            <a:avLst/>
          </a:prstGeom>
        </p:spPr>
        <p:txBody>
          <a:bodyPr lIns="0" tIns="0" rIns="0" bIns="0" rtlCol="0" anchor="t">
            <a:spAutoFit/>
          </a:bodyPr>
          <a:lstStyle/>
          <a:p>
            <a:pPr marL="0" lvl="0" indent="0" algn="ctr">
              <a:lnSpc>
                <a:spcPts val="9416"/>
              </a:lnSpc>
              <a:spcBef>
                <a:spcPct val="0"/>
              </a:spcBef>
            </a:pPr>
            <a:r>
              <a:rPr lang="en-US" sz="6725">
                <a:solidFill>
                  <a:srgbClr val="213A63"/>
                </a:solidFill>
                <a:latin typeface="Blogger Bold"/>
              </a:rPr>
              <a:t>Tools and Technologies</a:t>
            </a:r>
          </a:p>
        </p:txBody>
      </p:sp>
      <p:sp>
        <p:nvSpPr>
          <p:cNvPr id="16" name="TextBox 16"/>
          <p:cNvSpPr txBox="1"/>
          <p:nvPr/>
        </p:nvSpPr>
        <p:spPr>
          <a:xfrm>
            <a:off x="14763544" y="5416394"/>
            <a:ext cx="2368782" cy="422275"/>
          </a:xfrm>
          <a:prstGeom prst="rect">
            <a:avLst/>
          </a:prstGeom>
        </p:spPr>
        <p:txBody>
          <a:bodyPr lIns="0" tIns="0" rIns="0" bIns="0" rtlCol="0" anchor="t">
            <a:spAutoFit/>
          </a:bodyPr>
          <a:lstStyle/>
          <a:p>
            <a:pPr algn="l">
              <a:lnSpc>
                <a:spcPts val="3500"/>
              </a:lnSpc>
            </a:pPr>
            <a:r>
              <a:rPr lang="en-US" sz="2500">
                <a:solidFill>
                  <a:srgbClr val="232E54"/>
                </a:solidFill>
                <a:latin typeface="Cerebri Bold"/>
              </a:rPr>
              <a:t>C#</a:t>
            </a:r>
          </a:p>
        </p:txBody>
      </p:sp>
      <p:sp>
        <p:nvSpPr>
          <p:cNvPr id="17" name="TextBox 17"/>
          <p:cNvSpPr txBox="1"/>
          <p:nvPr/>
        </p:nvSpPr>
        <p:spPr>
          <a:xfrm>
            <a:off x="1764417" y="4205469"/>
            <a:ext cx="2368782" cy="422275"/>
          </a:xfrm>
          <a:prstGeom prst="rect">
            <a:avLst/>
          </a:prstGeom>
        </p:spPr>
        <p:txBody>
          <a:bodyPr lIns="0" tIns="0" rIns="0" bIns="0" rtlCol="0" anchor="t">
            <a:spAutoFit/>
          </a:bodyPr>
          <a:lstStyle/>
          <a:p>
            <a:pPr algn="l">
              <a:lnSpc>
                <a:spcPts val="3500"/>
              </a:lnSpc>
            </a:pPr>
            <a:r>
              <a:rPr lang="en-US" sz="2500">
                <a:solidFill>
                  <a:srgbClr val="232E54"/>
                </a:solidFill>
                <a:latin typeface="Cerebri Bold"/>
              </a:rPr>
              <a:t>Python</a:t>
            </a:r>
          </a:p>
        </p:txBody>
      </p:sp>
      <p:sp>
        <p:nvSpPr>
          <p:cNvPr id="18" name="TextBox 18"/>
          <p:cNvSpPr txBox="1"/>
          <p:nvPr/>
        </p:nvSpPr>
        <p:spPr>
          <a:xfrm>
            <a:off x="10552228" y="3722891"/>
            <a:ext cx="2368782" cy="422275"/>
          </a:xfrm>
          <a:prstGeom prst="rect">
            <a:avLst/>
          </a:prstGeom>
        </p:spPr>
        <p:txBody>
          <a:bodyPr lIns="0" tIns="0" rIns="0" bIns="0" rtlCol="0" anchor="t">
            <a:spAutoFit/>
          </a:bodyPr>
          <a:lstStyle/>
          <a:p>
            <a:pPr algn="l">
              <a:lnSpc>
                <a:spcPts val="3500"/>
              </a:lnSpc>
            </a:pPr>
            <a:r>
              <a:rPr lang="en-US" sz="2500">
                <a:solidFill>
                  <a:srgbClr val="232E54"/>
                </a:solidFill>
                <a:latin typeface="Cerebri Bold"/>
              </a:rPr>
              <a:t>JavaScript</a:t>
            </a:r>
          </a:p>
        </p:txBody>
      </p:sp>
      <p:sp>
        <p:nvSpPr>
          <p:cNvPr id="19" name="TextBox 19"/>
          <p:cNvSpPr txBox="1"/>
          <p:nvPr/>
        </p:nvSpPr>
        <p:spPr>
          <a:xfrm>
            <a:off x="5974480" y="5416394"/>
            <a:ext cx="2368782" cy="422275"/>
          </a:xfrm>
          <a:prstGeom prst="rect">
            <a:avLst/>
          </a:prstGeom>
        </p:spPr>
        <p:txBody>
          <a:bodyPr lIns="0" tIns="0" rIns="0" bIns="0" rtlCol="0" anchor="t">
            <a:spAutoFit/>
          </a:bodyPr>
          <a:lstStyle/>
          <a:p>
            <a:pPr algn="l">
              <a:lnSpc>
                <a:spcPts val="3500"/>
              </a:lnSpc>
            </a:pPr>
            <a:r>
              <a:rPr lang="en-US" sz="2500">
                <a:solidFill>
                  <a:srgbClr val="232E54"/>
                </a:solidFill>
                <a:latin typeface="Cerebri Bold"/>
              </a:rPr>
              <a:t>HTML &amp; CSS</a:t>
            </a:r>
          </a:p>
        </p:txBody>
      </p:sp>
      <p:sp>
        <p:nvSpPr>
          <p:cNvPr id="20" name="TextBox 20"/>
          <p:cNvSpPr txBox="1"/>
          <p:nvPr/>
        </p:nvSpPr>
        <p:spPr>
          <a:xfrm>
            <a:off x="1764417" y="4960626"/>
            <a:ext cx="2838712" cy="621028"/>
          </a:xfrm>
          <a:prstGeom prst="rect">
            <a:avLst/>
          </a:prstGeom>
        </p:spPr>
        <p:txBody>
          <a:bodyPr lIns="0" tIns="0" rIns="0" bIns="0" rtlCol="0" anchor="t">
            <a:spAutoFit/>
          </a:bodyPr>
          <a:lstStyle/>
          <a:p>
            <a:pPr algn="l">
              <a:lnSpc>
                <a:spcPts val="2520"/>
              </a:lnSpc>
            </a:pPr>
            <a:r>
              <a:rPr lang="en-US" sz="1800">
                <a:solidFill>
                  <a:srgbClr val="232E54"/>
                </a:solidFill>
                <a:latin typeface="Glacial Indifference"/>
              </a:rPr>
              <a:t>Used for backend data handling and APIs.</a:t>
            </a:r>
          </a:p>
        </p:txBody>
      </p:sp>
      <p:sp>
        <p:nvSpPr>
          <p:cNvPr id="21" name="TextBox 21"/>
          <p:cNvSpPr txBox="1"/>
          <p:nvPr/>
        </p:nvSpPr>
        <p:spPr>
          <a:xfrm>
            <a:off x="10552228" y="4435339"/>
            <a:ext cx="2838712" cy="621028"/>
          </a:xfrm>
          <a:prstGeom prst="rect">
            <a:avLst/>
          </a:prstGeom>
        </p:spPr>
        <p:txBody>
          <a:bodyPr lIns="0" tIns="0" rIns="0" bIns="0" rtlCol="0" anchor="t">
            <a:spAutoFit/>
          </a:bodyPr>
          <a:lstStyle/>
          <a:p>
            <a:pPr algn="l">
              <a:lnSpc>
                <a:spcPts val="2520"/>
              </a:lnSpc>
            </a:pPr>
            <a:r>
              <a:rPr lang="en-US" sz="1800">
                <a:solidFill>
                  <a:srgbClr val="232E54"/>
                </a:solidFill>
                <a:latin typeface="Glacial Indifference"/>
              </a:rPr>
              <a:t>Core programming for interactive elements.</a:t>
            </a:r>
          </a:p>
        </p:txBody>
      </p:sp>
      <p:sp>
        <p:nvSpPr>
          <p:cNvPr id="22" name="TextBox 22"/>
          <p:cNvSpPr txBox="1"/>
          <p:nvPr/>
        </p:nvSpPr>
        <p:spPr>
          <a:xfrm>
            <a:off x="5974480" y="6171550"/>
            <a:ext cx="2838712" cy="621028"/>
          </a:xfrm>
          <a:prstGeom prst="rect">
            <a:avLst/>
          </a:prstGeom>
        </p:spPr>
        <p:txBody>
          <a:bodyPr lIns="0" tIns="0" rIns="0" bIns="0" rtlCol="0" anchor="t">
            <a:spAutoFit/>
          </a:bodyPr>
          <a:lstStyle/>
          <a:p>
            <a:pPr algn="l">
              <a:lnSpc>
                <a:spcPts val="2520"/>
              </a:lnSpc>
            </a:pPr>
            <a:r>
              <a:rPr lang="en-US" sz="1800">
                <a:solidFill>
                  <a:srgbClr val="232E54"/>
                </a:solidFill>
                <a:latin typeface="Glacial Indifference"/>
              </a:rPr>
              <a:t>Employed for structuring and styling the frontend.</a:t>
            </a:r>
          </a:p>
        </p:txBody>
      </p:sp>
      <p:sp>
        <p:nvSpPr>
          <p:cNvPr id="23" name="TextBox 23"/>
          <p:cNvSpPr txBox="1"/>
          <p:nvPr/>
        </p:nvSpPr>
        <p:spPr>
          <a:xfrm>
            <a:off x="14763544" y="6171550"/>
            <a:ext cx="2838712" cy="935353"/>
          </a:xfrm>
          <a:prstGeom prst="rect">
            <a:avLst/>
          </a:prstGeom>
        </p:spPr>
        <p:txBody>
          <a:bodyPr lIns="0" tIns="0" rIns="0" bIns="0" rtlCol="0" anchor="t">
            <a:spAutoFit/>
          </a:bodyPr>
          <a:lstStyle/>
          <a:p>
            <a:pPr algn="l">
              <a:lnSpc>
                <a:spcPts val="2520"/>
              </a:lnSpc>
            </a:pPr>
            <a:r>
              <a:rPr lang="en-US" sz="1800">
                <a:solidFill>
                  <a:srgbClr val="232E54"/>
                </a:solidFill>
                <a:latin typeface="Glacial Indifference"/>
              </a:rPr>
              <a:t>Used for backend development handling the output of 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3125418" y="2238548"/>
            <a:ext cx="6051146" cy="60511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a:ln cap="sq">
              <a:noFill/>
              <a:prstDash val="solid"/>
              <a:miter/>
            </a:ln>
          </p:spPr>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3376228" y="2508187"/>
            <a:ext cx="5532917" cy="5535986"/>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id="8" name="Group 8"/>
          <p:cNvGrpSpPr/>
          <p:nvPr/>
        </p:nvGrpSpPr>
        <p:grpSpPr>
          <a:xfrm>
            <a:off x="7914113" y="7637168"/>
            <a:ext cx="1710890" cy="1760260"/>
            <a:chOff x="0" y="0"/>
            <a:chExt cx="2095920" cy="2156400"/>
          </a:xfrm>
        </p:grpSpPr>
        <p:sp>
          <p:nvSpPr>
            <p:cNvPr id="9" name="Freeform 9"/>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0CC0DF">
                    <a:alpha val="100000"/>
                  </a:srgbClr>
                </a:gs>
                <a:gs pos="100000">
                  <a:srgbClr val="FFDE59">
                    <a:alpha val="100000"/>
                  </a:srgbClr>
                </a:gs>
              </a:gsLst>
              <a:lin ang="0"/>
            </a:gradFill>
          </p:spPr>
        </p:sp>
      </p:grpSp>
      <p:grpSp>
        <p:nvGrpSpPr>
          <p:cNvPr id="10" name="Group 10"/>
          <p:cNvGrpSpPr/>
          <p:nvPr/>
        </p:nvGrpSpPr>
        <p:grpSpPr>
          <a:xfrm>
            <a:off x="9176563" y="5603025"/>
            <a:ext cx="1938343" cy="1702662"/>
            <a:chOff x="0" y="0"/>
            <a:chExt cx="2374560" cy="2085840"/>
          </a:xfrm>
        </p:grpSpPr>
        <p:sp>
          <p:nvSpPr>
            <p:cNvPr id="11" name="Freeform 11"/>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0CC0DF">
                    <a:alpha val="100000"/>
                  </a:srgbClr>
                </a:gs>
                <a:gs pos="100000">
                  <a:srgbClr val="FFDE59">
                    <a:alpha val="100000"/>
                  </a:srgbClr>
                </a:gs>
              </a:gsLst>
              <a:lin ang="0"/>
            </a:gradFill>
          </p:spPr>
        </p:sp>
      </p:grpSp>
      <p:grpSp>
        <p:nvGrpSpPr>
          <p:cNvPr id="12" name="Group 12"/>
          <p:cNvGrpSpPr/>
          <p:nvPr/>
        </p:nvGrpSpPr>
        <p:grpSpPr>
          <a:xfrm>
            <a:off x="9176563" y="3114564"/>
            <a:ext cx="1938343" cy="1703250"/>
            <a:chOff x="0" y="0"/>
            <a:chExt cx="2374560" cy="2086560"/>
          </a:xfrm>
        </p:grpSpPr>
        <p:sp>
          <p:nvSpPr>
            <p:cNvPr id="13" name="Freeform 13"/>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0CC0DF">
                    <a:alpha val="100000"/>
                  </a:srgbClr>
                </a:gs>
                <a:gs pos="100000">
                  <a:srgbClr val="FFDE59">
                    <a:alpha val="100000"/>
                  </a:srgbClr>
                </a:gs>
              </a:gsLst>
              <a:lin ang="0"/>
            </a:gradFill>
          </p:spPr>
        </p:sp>
      </p:grpSp>
      <p:grpSp>
        <p:nvGrpSpPr>
          <p:cNvPr id="14" name="Group 14"/>
          <p:cNvGrpSpPr/>
          <p:nvPr/>
        </p:nvGrpSpPr>
        <p:grpSpPr>
          <a:xfrm>
            <a:off x="7914113" y="1028700"/>
            <a:ext cx="1710890" cy="1749093"/>
            <a:chOff x="0" y="0"/>
            <a:chExt cx="2095920" cy="2142720"/>
          </a:xfrm>
        </p:grpSpPr>
        <p:sp>
          <p:nvSpPr>
            <p:cNvPr id="15" name="Freeform 15"/>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0CC0DF">
                    <a:alpha val="100000"/>
                  </a:srgbClr>
                </a:gs>
                <a:gs pos="100000">
                  <a:srgbClr val="FFDE59">
                    <a:alpha val="100000"/>
                  </a:srgbClr>
                </a:gs>
              </a:gsLst>
              <a:lin ang="0"/>
            </a:gradFill>
          </p:spPr>
        </p:sp>
      </p:grpSp>
      <p:sp>
        <p:nvSpPr>
          <p:cNvPr id="16" name="TextBox 16"/>
          <p:cNvSpPr txBox="1"/>
          <p:nvPr/>
        </p:nvSpPr>
        <p:spPr>
          <a:xfrm>
            <a:off x="3601433" y="5083944"/>
            <a:ext cx="5168125" cy="1677981"/>
          </a:xfrm>
          <a:prstGeom prst="rect">
            <a:avLst/>
          </a:prstGeom>
        </p:spPr>
        <p:txBody>
          <a:bodyPr lIns="0" tIns="0" rIns="0" bIns="0" rtlCol="0" anchor="t">
            <a:spAutoFit/>
          </a:bodyPr>
          <a:lstStyle/>
          <a:p>
            <a:pPr algn="ctr">
              <a:lnSpc>
                <a:spcPts val="6626"/>
              </a:lnSpc>
            </a:pPr>
            <a:r>
              <a:rPr lang="en-US" sz="5521">
                <a:solidFill>
                  <a:srgbClr val="FFFFFF"/>
                </a:solidFill>
                <a:latin typeface="Montserrat"/>
              </a:rPr>
              <a:t>Methodology </a:t>
            </a:r>
          </a:p>
          <a:p>
            <a:pPr marL="0" lvl="0" indent="0" algn="ctr">
              <a:lnSpc>
                <a:spcPts val="6626"/>
              </a:lnSpc>
              <a:spcBef>
                <a:spcPct val="0"/>
              </a:spcBef>
            </a:pPr>
            <a:r>
              <a:rPr lang="en-US" sz="5521">
                <a:solidFill>
                  <a:srgbClr val="FFFFFF"/>
                </a:solidFill>
                <a:latin typeface="Montserrat"/>
              </a:rPr>
              <a:t>( Modules )</a:t>
            </a:r>
          </a:p>
        </p:txBody>
      </p:sp>
      <p:grpSp>
        <p:nvGrpSpPr>
          <p:cNvPr id="17" name="Group 17"/>
          <p:cNvGrpSpPr/>
          <p:nvPr/>
        </p:nvGrpSpPr>
        <p:grpSpPr>
          <a:xfrm>
            <a:off x="7617563" y="7191588"/>
            <a:ext cx="445580" cy="4455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A6B0"/>
            </a:solidFill>
            <a:ln w="38100" cap="sq">
              <a:solidFill>
                <a:srgbClr val="FFFFFF"/>
              </a:solidFill>
              <a:prstDash val="solid"/>
              <a:miter/>
            </a:ln>
          </p:spPr>
        </p:sp>
        <p:sp>
          <p:nvSpPr>
            <p:cNvPr id="19" name="TextBox 1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8546768" y="5741139"/>
            <a:ext cx="445580" cy="44558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A6B0"/>
            </a:solidFill>
            <a:ln w="38100" cap="sq">
              <a:solidFill>
                <a:srgbClr val="FFFFFF"/>
              </a:solidFill>
              <a:prstDash val="solid"/>
              <a:miter/>
            </a:ln>
          </p:spPr>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p:cNvGrpSpPr/>
          <p:nvPr/>
        </p:nvGrpSpPr>
        <p:grpSpPr>
          <a:xfrm>
            <a:off x="8546768" y="4218225"/>
            <a:ext cx="445580" cy="44558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A6B0"/>
            </a:solidFill>
            <a:ln w="38100" cap="sq">
              <a:solidFill>
                <a:srgbClr val="FFFFFF"/>
              </a:solidFill>
              <a:prstDash val="solid"/>
              <a:miter/>
            </a:ln>
          </p:spPr>
        </p:sp>
        <p:sp>
          <p:nvSpPr>
            <p:cNvPr id="25" name="TextBox 2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6" name="Group 26"/>
          <p:cNvGrpSpPr/>
          <p:nvPr/>
        </p:nvGrpSpPr>
        <p:grpSpPr>
          <a:xfrm>
            <a:off x="7617563" y="2891774"/>
            <a:ext cx="445580" cy="44558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A6B0"/>
            </a:solidFill>
            <a:ln w="38100" cap="sq">
              <a:solidFill>
                <a:srgbClr val="FFFFFF"/>
              </a:solidFill>
              <a:prstDash val="solid"/>
              <a:miter/>
            </a:ln>
          </p:spPr>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9" name="Freeform 29"/>
          <p:cNvSpPr/>
          <p:nvPr/>
        </p:nvSpPr>
        <p:spPr>
          <a:xfrm>
            <a:off x="5306713" y="3114564"/>
            <a:ext cx="1688555" cy="1688555"/>
          </a:xfrm>
          <a:custGeom>
            <a:avLst/>
            <a:gdLst/>
            <a:ahLst/>
            <a:cxnLst/>
            <a:rect l="l" t="t" r="r" b="b"/>
            <a:pathLst>
              <a:path w="1688555" h="1688555">
                <a:moveTo>
                  <a:pt x="0" y="0"/>
                </a:moveTo>
                <a:lnTo>
                  <a:pt x="1688555" y="0"/>
                </a:lnTo>
                <a:lnTo>
                  <a:pt x="1688555" y="1688555"/>
                </a:lnTo>
                <a:lnTo>
                  <a:pt x="0" y="1688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TextBox 30"/>
          <p:cNvSpPr txBox="1"/>
          <p:nvPr/>
        </p:nvSpPr>
        <p:spPr>
          <a:xfrm>
            <a:off x="8090433" y="1372865"/>
            <a:ext cx="1285361" cy="946462"/>
          </a:xfrm>
          <a:prstGeom prst="rect">
            <a:avLst/>
          </a:prstGeom>
        </p:spPr>
        <p:txBody>
          <a:bodyPr lIns="0" tIns="0" rIns="0" bIns="0" rtlCol="0" anchor="t">
            <a:spAutoFit/>
          </a:bodyPr>
          <a:lstStyle/>
          <a:p>
            <a:pPr algn="ctr">
              <a:lnSpc>
                <a:spcPts val="7725"/>
              </a:lnSpc>
            </a:pPr>
            <a:r>
              <a:rPr lang="en-US" sz="5517">
                <a:solidFill>
                  <a:srgbClr val="FFFFFF"/>
                </a:solidFill>
                <a:latin typeface="Montserrat Bold"/>
              </a:rPr>
              <a:t>01</a:t>
            </a:r>
          </a:p>
        </p:txBody>
      </p:sp>
      <p:sp>
        <p:nvSpPr>
          <p:cNvPr id="31" name="TextBox 31"/>
          <p:cNvSpPr txBox="1"/>
          <p:nvPr/>
        </p:nvSpPr>
        <p:spPr>
          <a:xfrm>
            <a:off x="9775169" y="1180195"/>
            <a:ext cx="4232325" cy="1277553"/>
          </a:xfrm>
          <a:prstGeom prst="rect">
            <a:avLst/>
          </a:prstGeom>
        </p:spPr>
        <p:txBody>
          <a:bodyPr lIns="0" tIns="0" rIns="0" bIns="0" rtlCol="0" anchor="t">
            <a:spAutoFit/>
          </a:bodyPr>
          <a:lstStyle/>
          <a:p>
            <a:pPr algn="l">
              <a:lnSpc>
                <a:spcPts val="2033"/>
              </a:lnSpc>
            </a:pPr>
            <a:r>
              <a:rPr lang="en-US" sz="1452">
                <a:solidFill>
                  <a:srgbClr val="101010"/>
                </a:solidFill>
                <a:latin typeface="Montserrat Bold"/>
              </a:rPr>
              <a:t>API Development Module</a:t>
            </a:r>
          </a:p>
          <a:p>
            <a:pPr marL="313626" lvl="1" indent="-156813" algn="l">
              <a:lnSpc>
                <a:spcPts val="2033"/>
              </a:lnSpc>
              <a:buFont typeface="Arial"/>
              <a:buChar char="•"/>
            </a:pPr>
            <a:r>
              <a:rPr lang="en-US" sz="1452">
                <a:solidFill>
                  <a:srgbClr val="101010"/>
                </a:solidFill>
                <a:latin typeface="Montserrat"/>
              </a:rPr>
              <a:t>Design and development of API adapters to ensure seamless communication between car dongles and manufacturer software.</a:t>
            </a:r>
          </a:p>
        </p:txBody>
      </p:sp>
      <p:sp>
        <p:nvSpPr>
          <p:cNvPr id="32" name="TextBox 32"/>
          <p:cNvSpPr txBox="1"/>
          <p:nvPr/>
        </p:nvSpPr>
        <p:spPr>
          <a:xfrm>
            <a:off x="11253944" y="3330391"/>
            <a:ext cx="3870161" cy="1277553"/>
          </a:xfrm>
          <a:prstGeom prst="rect">
            <a:avLst/>
          </a:prstGeom>
        </p:spPr>
        <p:txBody>
          <a:bodyPr lIns="0" tIns="0" rIns="0" bIns="0" rtlCol="0" anchor="t">
            <a:spAutoFit/>
          </a:bodyPr>
          <a:lstStyle/>
          <a:p>
            <a:pPr algn="l">
              <a:lnSpc>
                <a:spcPts val="2033"/>
              </a:lnSpc>
            </a:pPr>
            <a:r>
              <a:rPr lang="en-US" sz="1452">
                <a:solidFill>
                  <a:srgbClr val="101010"/>
                </a:solidFill>
                <a:latin typeface="Montserrat Bold"/>
              </a:rPr>
              <a:t>Frontend Visualization Module</a:t>
            </a:r>
          </a:p>
          <a:p>
            <a:pPr marL="313626" lvl="1" indent="-156813" algn="l">
              <a:lnSpc>
                <a:spcPts val="2033"/>
              </a:lnSpc>
              <a:buFont typeface="Arial"/>
              <a:buChar char="•"/>
            </a:pPr>
            <a:r>
              <a:rPr lang="en-US" sz="1452">
                <a:solidFill>
                  <a:srgbClr val="101010"/>
                </a:solidFill>
                <a:latin typeface="Montserrat"/>
              </a:rPr>
              <a:t>Use of HTML, CSS, and JavaScript to build the user interface.</a:t>
            </a:r>
          </a:p>
          <a:p>
            <a:pPr marL="313626" lvl="1" indent="-156813" algn="l">
              <a:lnSpc>
                <a:spcPts val="2033"/>
              </a:lnSpc>
              <a:buFont typeface="Arial"/>
              <a:buChar char="•"/>
            </a:pPr>
            <a:r>
              <a:rPr lang="en-US" sz="1452">
                <a:solidFill>
                  <a:srgbClr val="101010"/>
                </a:solidFill>
                <a:latin typeface="Montserrat"/>
              </a:rPr>
              <a:t>Integration of ChartJS for dynamic data visualization.</a:t>
            </a:r>
          </a:p>
        </p:txBody>
      </p:sp>
      <p:sp>
        <p:nvSpPr>
          <p:cNvPr id="33" name="TextBox 33"/>
          <p:cNvSpPr txBox="1"/>
          <p:nvPr/>
        </p:nvSpPr>
        <p:spPr>
          <a:xfrm>
            <a:off x="11383713" y="5832276"/>
            <a:ext cx="4989577" cy="1277553"/>
          </a:xfrm>
          <a:prstGeom prst="rect">
            <a:avLst/>
          </a:prstGeom>
        </p:spPr>
        <p:txBody>
          <a:bodyPr lIns="0" tIns="0" rIns="0" bIns="0" rtlCol="0" anchor="t">
            <a:spAutoFit/>
          </a:bodyPr>
          <a:lstStyle/>
          <a:p>
            <a:pPr algn="l">
              <a:lnSpc>
                <a:spcPts val="2033"/>
              </a:lnSpc>
            </a:pPr>
            <a:r>
              <a:rPr lang="en-US" sz="1452">
                <a:solidFill>
                  <a:srgbClr val="101010"/>
                </a:solidFill>
                <a:latin typeface="Montserrat Bold"/>
              </a:rPr>
              <a:t>Testing and Optimization Module</a:t>
            </a:r>
          </a:p>
          <a:p>
            <a:pPr marL="313626" lvl="1" indent="-156813" algn="l">
              <a:lnSpc>
                <a:spcPts val="2033"/>
              </a:lnSpc>
              <a:buFont typeface="Arial"/>
              <a:buChar char="•"/>
            </a:pPr>
            <a:r>
              <a:rPr lang="en-US" sz="1452">
                <a:solidFill>
                  <a:srgbClr val="101010"/>
                </a:solidFill>
                <a:latin typeface="Montserrat"/>
              </a:rPr>
              <a:t>Rigorous testing of APIs and frontend interfaces to ensure reliability and performance.</a:t>
            </a:r>
          </a:p>
          <a:p>
            <a:pPr marL="313626" lvl="1" indent="-156813" algn="l">
              <a:lnSpc>
                <a:spcPts val="2033"/>
              </a:lnSpc>
              <a:buFont typeface="Arial"/>
              <a:buChar char="•"/>
            </a:pPr>
            <a:r>
              <a:rPr lang="en-US" sz="1452">
                <a:solidFill>
                  <a:srgbClr val="101010"/>
                </a:solidFill>
                <a:latin typeface="Montserrat"/>
              </a:rPr>
              <a:t>Continuous feedback loop with end users for iterative improvements.</a:t>
            </a:r>
          </a:p>
        </p:txBody>
      </p:sp>
      <p:sp>
        <p:nvSpPr>
          <p:cNvPr id="34" name="TextBox 34"/>
          <p:cNvSpPr txBox="1"/>
          <p:nvPr/>
        </p:nvSpPr>
        <p:spPr>
          <a:xfrm>
            <a:off x="9572573" y="3435808"/>
            <a:ext cx="1285361" cy="946462"/>
          </a:xfrm>
          <a:prstGeom prst="rect">
            <a:avLst/>
          </a:prstGeom>
        </p:spPr>
        <p:txBody>
          <a:bodyPr lIns="0" tIns="0" rIns="0" bIns="0" rtlCol="0" anchor="t">
            <a:spAutoFit/>
          </a:bodyPr>
          <a:lstStyle/>
          <a:p>
            <a:pPr algn="ctr">
              <a:lnSpc>
                <a:spcPts val="7725"/>
              </a:lnSpc>
            </a:pPr>
            <a:r>
              <a:rPr lang="en-US" sz="5517">
                <a:solidFill>
                  <a:srgbClr val="FFFFFF"/>
                </a:solidFill>
                <a:latin typeface="Montserrat Bold"/>
              </a:rPr>
              <a:t>02</a:t>
            </a:r>
          </a:p>
        </p:txBody>
      </p:sp>
      <p:sp>
        <p:nvSpPr>
          <p:cNvPr id="35" name="TextBox 35"/>
          <p:cNvSpPr txBox="1"/>
          <p:nvPr/>
        </p:nvSpPr>
        <p:spPr>
          <a:xfrm>
            <a:off x="9572573" y="5925310"/>
            <a:ext cx="1285361" cy="946462"/>
          </a:xfrm>
          <a:prstGeom prst="rect">
            <a:avLst/>
          </a:prstGeom>
        </p:spPr>
        <p:txBody>
          <a:bodyPr lIns="0" tIns="0" rIns="0" bIns="0" rtlCol="0" anchor="t">
            <a:spAutoFit/>
          </a:bodyPr>
          <a:lstStyle/>
          <a:p>
            <a:pPr algn="ctr">
              <a:lnSpc>
                <a:spcPts val="7725"/>
              </a:lnSpc>
            </a:pPr>
            <a:r>
              <a:rPr lang="en-US" sz="5517">
                <a:solidFill>
                  <a:srgbClr val="FFFFFF"/>
                </a:solidFill>
                <a:latin typeface="Montserrat Bold"/>
              </a:rPr>
              <a:t>03</a:t>
            </a:r>
          </a:p>
        </p:txBody>
      </p:sp>
      <p:sp>
        <p:nvSpPr>
          <p:cNvPr id="36" name="TextBox 36"/>
          <p:cNvSpPr txBox="1"/>
          <p:nvPr/>
        </p:nvSpPr>
        <p:spPr>
          <a:xfrm>
            <a:off x="8090433" y="8045275"/>
            <a:ext cx="1285361" cy="946462"/>
          </a:xfrm>
          <a:prstGeom prst="rect">
            <a:avLst/>
          </a:prstGeom>
        </p:spPr>
        <p:txBody>
          <a:bodyPr lIns="0" tIns="0" rIns="0" bIns="0" rtlCol="0" anchor="t">
            <a:spAutoFit/>
          </a:bodyPr>
          <a:lstStyle/>
          <a:p>
            <a:pPr algn="ctr">
              <a:lnSpc>
                <a:spcPts val="7725"/>
              </a:lnSpc>
            </a:pPr>
            <a:r>
              <a:rPr lang="en-US" sz="5517">
                <a:solidFill>
                  <a:srgbClr val="FFFFFF"/>
                </a:solidFill>
                <a:latin typeface="Montserrat Bold"/>
              </a:rPr>
              <a:t>04</a:t>
            </a:r>
          </a:p>
        </p:txBody>
      </p:sp>
      <p:sp>
        <p:nvSpPr>
          <p:cNvPr id="37" name="TextBox 37"/>
          <p:cNvSpPr txBox="1"/>
          <p:nvPr/>
        </p:nvSpPr>
        <p:spPr>
          <a:xfrm>
            <a:off x="10097422" y="8058162"/>
            <a:ext cx="4989577" cy="1277553"/>
          </a:xfrm>
          <a:prstGeom prst="rect">
            <a:avLst/>
          </a:prstGeom>
        </p:spPr>
        <p:txBody>
          <a:bodyPr lIns="0" tIns="0" rIns="0" bIns="0" rtlCol="0" anchor="t">
            <a:spAutoFit/>
          </a:bodyPr>
          <a:lstStyle/>
          <a:p>
            <a:pPr algn="l">
              <a:lnSpc>
                <a:spcPts val="2033"/>
              </a:lnSpc>
            </a:pPr>
            <a:r>
              <a:rPr lang="en-US" sz="1452">
                <a:solidFill>
                  <a:srgbClr val="101010"/>
                </a:solidFill>
                <a:latin typeface="Montserrat Bold"/>
              </a:rPr>
              <a:t>Deployment and Monitoring Module</a:t>
            </a:r>
          </a:p>
          <a:p>
            <a:pPr marL="313626" lvl="1" indent="-156813" algn="l">
              <a:lnSpc>
                <a:spcPts val="2033"/>
              </a:lnSpc>
              <a:buFont typeface="Arial"/>
              <a:buChar char="•"/>
            </a:pPr>
            <a:r>
              <a:rPr lang="en-US" sz="1452">
                <a:solidFill>
                  <a:srgbClr val="101010"/>
                </a:solidFill>
                <a:latin typeface="Montserrat"/>
              </a:rPr>
              <a:t>Deployment of the complete system in a production environment.</a:t>
            </a:r>
          </a:p>
          <a:p>
            <a:pPr marL="313626" lvl="1" indent="-156813" algn="l">
              <a:lnSpc>
                <a:spcPts val="2033"/>
              </a:lnSpc>
              <a:buFont typeface="Arial"/>
              <a:buChar char="•"/>
            </a:pPr>
            <a:r>
              <a:rPr lang="en-US" sz="1452">
                <a:solidFill>
                  <a:srgbClr val="101010"/>
                </a:solidFill>
                <a:latin typeface="Montserrat"/>
              </a:rPr>
              <a:t>Ongoing monitoring and maintenance to handle any issues post-deployment.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133293" y="1760997"/>
            <a:ext cx="14021415" cy="7720529"/>
          </a:xfrm>
          <a:custGeom>
            <a:avLst/>
            <a:gdLst/>
            <a:ahLst/>
            <a:cxnLst/>
            <a:rect l="l" t="t" r="r" b="b"/>
            <a:pathLst>
              <a:path w="14021415" h="7720529">
                <a:moveTo>
                  <a:pt x="0" y="0"/>
                </a:moveTo>
                <a:lnTo>
                  <a:pt x="14021414" y="0"/>
                </a:lnTo>
                <a:lnTo>
                  <a:pt x="14021414" y="7720529"/>
                </a:lnTo>
                <a:lnTo>
                  <a:pt x="0" y="7720529"/>
                </a:lnTo>
                <a:lnTo>
                  <a:pt x="0" y="0"/>
                </a:lnTo>
                <a:close/>
              </a:path>
            </a:pathLst>
          </a:custGeom>
          <a:blipFill>
            <a:blip r:embed="rId3"/>
            <a:stretch>
              <a:fillRect/>
            </a:stretch>
          </a:blipFill>
        </p:spPr>
      </p:sp>
      <p:sp>
        <p:nvSpPr>
          <p:cNvPr id="4" name="TextBox 4"/>
          <p:cNvSpPr txBox="1"/>
          <p:nvPr/>
        </p:nvSpPr>
        <p:spPr>
          <a:xfrm>
            <a:off x="1957915" y="327479"/>
            <a:ext cx="14372170" cy="1210291"/>
          </a:xfrm>
          <a:prstGeom prst="rect">
            <a:avLst/>
          </a:prstGeom>
        </p:spPr>
        <p:txBody>
          <a:bodyPr lIns="0" tIns="0" rIns="0" bIns="0" rtlCol="0" anchor="t">
            <a:spAutoFit/>
          </a:bodyPr>
          <a:lstStyle/>
          <a:p>
            <a:pPr marL="0" lvl="0" indent="0" algn="ctr">
              <a:lnSpc>
                <a:spcPts val="9416"/>
              </a:lnSpc>
              <a:spcBef>
                <a:spcPct val="0"/>
              </a:spcBef>
            </a:pPr>
            <a:r>
              <a:rPr lang="en-US" sz="6725">
                <a:solidFill>
                  <a:srgbClr val="213A63"/>
                </a:solidFill>
                <a:latin typeface="Blogger Bold"/>
              </a:rPr>
              <a:t>Application Flowchart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930165" y="48239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9653627" y="4823914"/>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3396139" y="4823914"/>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1957915" y="327479"/>
            <a:ext cx="14372170" cy="1210291"/>
          </a:xfrm>
          <a:prstGeom prst="rect">
            <a:avLst/>
          </a:prstGeom>
        </p:spPr>
        <p:txBody>
          <a:bodyPr lIns="0" tIns="0" rIns="0" bIns="0" rtlCol="0" anchor="t">
            <a:spAutoFit/>
          </a:bodyPr>
          <a:lstStyle/>
          <a:p>
            <a:pPr marL="0" lvl="0" indent="0" algn="ctr">
              <a:lnSpc>
                <a:spcPts val="9416"/>
              </a:lnSpc>
              <a:spcBef>
                <a:spcPct val="0"/>
              </a:spcBef>
            </a:pPr>
            <a:r>
              <a:rPr lang="en-US" sz="6725">
                <a:solidFill>
                  <a:srgbClr val="213A63"/>
                </a:solidFill>
                <a:latin typeface="Blogger Bold"/>
              </a:rPr>
              <a:t>Implementation Details</a:t>
            </a:r>
          </a:p>
        </p:txBody>
      </p:sp>
      <p:sp>
        <p:nvSpPr>
          <p:cNvPr id="17" name="TextBox 17"/>
          <p:cNvSpPr txBox="1"/>
          <p:nvPr/>
        </p:nvSpPr>
        <p:spPr>
          <a:xfrm>
            <a:off x="2227066" y="5616041"/>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01</a:t>
            </a:r>
          </a:p>
        </p:txBody>
      </p:sp>
      <p:sp>
        <p:nvSpPr>
          <p:cNvPr id="18" name="TextBox 18"/>
          <p:cNvSpPr txBox="1"/>
          <p:nvPr/>
        </p:nvSpPr>
        <p:spPr>
          <a:xfrm>
            <a:off x="5948468" y="5616041"/>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02</a:t>
            </a:r>
          </a:p>
        </p:txBody>
      </p:sp>
      <p:sp>
        <p:nvSpPr>
          <p:cNvPr id="19" name="TextBox 19"/>
          <p:cNvSpPr txBox="1"/>
          <p:nvPr/>
        </p:nvSpPr>
        <p:spPr>
          <a:xfrm>
            <a:off x="2227066" y="6447891"/>
            <a:ext cx="2646492" cy="2941320"/>
          </a:xfrm>
          <a:prstGeom prst="rect">
            <a:avLst/>
          </a:prstGeom>
        </p:spPr>
        <p:txBody>
          <a:bodyPr lIns="0" tIns="0" rIns="0" bIns="0" rtlCol="0" anchor="t">
            <a:spAutoFit/>
          </a:bodyPr>
          <a:lstStyle/>
          <a:p>
            <a:pPr algn="l">
              <a:lnSpc>
                <a:spcPts val="2340"/>
              </a:lnSpc>
            </a:pPr>
            <a:r>
              <a:rPr lang="en-US" sz="1500">
                <a:solidFill>
                  <a:srgbClr val="000000"/>
                </a:solidFill>
                <a:latin typeface="DM Sans Bold"/>
              </a:rPr>
              <a:t>API Development</a:t>
            </a:r>
          </a:p>
          <a:p>
            <a:pPr marL="323850" lvl="1" indent="-161925" algn="l">
              <a:lnSpc>
                <a:spcPts val="2340"/>
              </a:lnSpc>
              <a:buFont typeface="Arial"/>
              <a:buChar char="•"/>
            </a:pPr>
            <a:r>
              <a:rPr lang="en-US" sz="1500">
                <a:solidFill>
                  <a:srgbClr val="000000"/>
                </a:solidFill>
                <a:latin typeface="DM Sans"/>
              </a:rPr>
              <a:t>Detail the process of designing API adapters, including the specific protocols and standards used.</a:t>
            </a:r>
          </a:p>
          <a:p>
            <a:pPr marL="323850" lvl="1" indent="-161925" algn="l">
              <a:lnSpc>
                <a:spcPts val="2340"/>
              </a:lnSpc>
              <a:buFont typeface="Arial"/>
              <a:buChar char="•"/>
            </a:pPr>
            <a:r>
              <a:rPr lang="en-US" sz="1500">
                <a:solidFill>
                  <a:srgbClr val="000000"/>
                </a:solidFill>
                <a:latin typeface="DM Sans"/>
              </a:rPr>
              <a:t>Explain the testing and debugging practices employed to ensure API reliability and security.</a:t>
            </a:r>
          </a:p>
        </p:txBody>
      </p:sp>
      <p:sp>
        <p:nvSpPr>
          <p:cNvPr id="20" name="TextBox 20"/>
          <p:cNvSpPr txBox="1"/>
          <p:nvPr/>
        </p:nvSpPr>
        <p:spPr>
          <a:xfrm>
            <a:off x="5948468" y="6447891"/>
            <a:ext cx="2732862" cy="2350770"/>
          </a:xfrm>
          <a:prstGeom prst="rect">
            <a:avLst/>
          </a:prstGeom>
        </p:spPr>
        <p:txBody>
          <a:bodyPr lIns="0" tIns="0" rIns="0" bIns="0" rtlCol="0" anchor="t">
            <a:spAutoFit/>
          </a:bodyPr>
          <a:lstStyle/>
          <a:p>
            <a:pPr algn="l">
              <a:lnSpc>
                <a:spcPts val="2340"/>
              </a:lnSpc>
            </a:pPr>
            <a:r>
              <a:rPr lang="en-US" sz="1500">
                <a:solidFill>
                  <a:srgbClr val="000000"/>
                </a:solidFill>
                <a:latin typeface="DM Sans Bold"/>
              </a:rPr>
              <a:t>Frontend Integration</a:t>
            </a:r>
          </a:p>
          <a:p>
            <a:pPr marL="323850" lvl="1" indent="-161925" algn="l">
              <a:lnSpc>
                <a:spcPts val="2340"/>
              </a:lnSpc>
              <a:buFont typeface="Arial"/>
              <a:buChar char="•"/>
            </a:pPr>
            <a:r>
              <a:rPr lang="en-US" sz="1500">
                <a:solidFill>
                  <a:srgbClr val="000000"/>
                </a:solidFill>
                <a:latin typeface="DM Sans"/>
              </a:rPr>
              <a:t>Describe the methods used for integrating frontend technologies with backend APIs.</a:t>
            </a:r>
          </a:p>
          <a:p>
            <a:pPr marL="323850" lvl="1" indent="-161925" algn="l">
              <a:lnSpc>
                <a:spcPts val="2340"/>
              </a:lnSpc>
              <a:buFont typeface="Arial"/>
              <a:buChar char="•"/>
            </a:pPr>
            <a:r>
              <a:rPr lang="en-US" sz="1500">
                <a:solidFill>
                  <a:srgbClr val="000000"/>
                </a:solidFill>
                <a:latin typeface="DM Sans"/>
              </a:rPr>
              <a:t>Highlight any challenges faced and how they were overcome.</a:t>
            </a:r>
          </a:p>
        </p:txBody>
      </p:sp>
      <p:sp>
        <p:nvSpPr>
          <p:cNvPr id="21" name="TextBox 21"/>
          <p:cNvSpPr txBox="1"/>
          <p:nvPr/>
        </p:nvSpPr>
        <p:spPr>
          <a:xfrm>
            <a:off x="9671930" y="5616041"/>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03</a:t>
            </a:r>
          </a:p>
        </p:txBody>
      </p:sp>
      <p:sp>
        <p:nvSpPr>
          <p:cNvPr id="22" name="TextBox 22"/>
          <p:cNvSpPr txBox="1"/>
          <p:nvPr/>
        </p:nvSpPr>
        <p:spPr>
          <a:xfrm>
            <a:off x="9671930" y="6447891"/>
            <a:ext cx="2747991" cy="2646045"/>
          </a:xfrm>
          <a:prstGeom prst="rect">
            <a:avLst/>
          </a:prstGeom>
        </p:spPr>
        <p:txBody>
          <a:bodyPr lIns="0" tIns="0" rIns="0" bIns="0" rtlCol="0" anchor="t">
            <a:spAutoFit/>
          </a:bodyPr>
          <a:lstStyle/>
          <a:p>
            <a:pPr algn="l">
              <a:lnSpc>
                <a:spcPts val="2340"/>
              </a:lnSpc>
            </a:pPr>
            <a:r>
              <a:rPr lang="en-US" sz="1500">
                <a:solidFill>
                  <a:srgbClr val="000000"/>
                </a:solidFill>
                <a:latin typeface="DM Sans Bold"/>
              </a:rPr>
              <a:t>Data Visualization</a:t>
            </a:r>
          </a:p>
          <a:p>
            <a:pPr marL="323850" lvl="1" indent="-161925" algn="l">
              <a:lnSpc>
                <a:spcPts val="2340"/>
              </a:lnSpc>
              <a:buFont typeface="Arial"/>
              <a:buChar char="•"/>
            </a:pPr>
            <a:r>
              <a:rPr lang="en-US" sz="1500">
                <a:solidFill>
                  <a:srgbClr val="000000"/>
                </a:solidFill>
                <a:latin typeface="DM Sans"/>
              </a:rPr>
              <a:t>Discuss the tools and techniques used for visualizing data in real-time on the dashboard.</a:t>
            </a:r>
          </a:p>
          <a:p>
            <a:pPr marL="323850" lvl="1" indent="-161925" algn="l">
              <a:lnSpc>
                <a:spcPts val="2340"/>
              </a:lnSpc>
              <a:buFont typeface="Arial"/>
              <a:buChar char="•"/>
            </a:pPr>
            <a:r>
              <a:rPr lang="en-US" sz="1500">
                <a:solidFill>
                  <a:srgbClr val="000000"/>
                </a:solidFill>
                <a:latin typeface="DM Sans"/>
              </a:rPr>
              <a:t>Provide examples of how data visualization improved user interaction and decision-making.</a:t>
            </a:r>
          </a:p>
        </p:txBody>
      </p:sp>
      <p:sp>
        <p:nvSpPr>
          <p:cNvPr id="23" name="TextBox 23"/>
          <p:cNvSpPr txBox="1"/>
          <p:nvPr/>
        </p:nvSpPr>
        <p:spPr>
          <a:xfrm>
            <a:off x="13414442" y="5616041"/>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04</a:t>
            </a:r>
          </a:p>
        </p:txBody>
      </p:sp>
      <p:sp>
        <p:nvSpPr>
          <p:cNvPr id="24" name="TextBox 24"/>
          <p:cNvSpPr txBox="1"/>
          <p:nvPr/>
        </p:nvSpPr>
        <p:spPr>
          <a:xfrm>
            <a:off x="13414442" y="6447891"/>
            <a:ext cx="2646492" cy="2646045"/>
          </a:xfrm>
          <a:prstGeom prst="rect">
            <a:avLst/>
          </a:prstGeom>
        </p:spPr>
        <p:txBody>
          <a:bodyPr lIns="0" tIns="0" rIns="0" bIns="0" rtlCol="0" anchor="t">
            <a:spAutoFit/>
          </a:bodyPr>
          <a:lstStyle/>
          <a:p>
            <a:pPr algn="l">
              <a:lnSpc>
                <a:spcPts val="2340"/>
              </a:lnSpc>
            </a:pPr>
            <a:r>
              <a:rPr lang="en-US" sz="1500">
                <a:solidFill>
                  <a:srgbClr val="000000"/>
                </a:solidFill>
                <a:latin typeface="DM Sans Bold"/>
              </a:rPr>
              <a:t>Deployment</a:t>
            </a:r>
          </a:p>
          <a:p>
            <a:pPr marL="323850" lvl="1" indent="-161925" algn="l">
              <a:lnSpc>
                <a:spcPts val="2340"/>
              </a:lnSpc>
              <a:buFont typeface="Arial"/>
              <a:buChar char="•"/>
            </a:pPr>
            <a:r>
              <a:rPr lang="en-US" sz="1500">
                <a:solidFill>
                  <a:srgbClr val="000000"/>
                </a:solidFill>
                <a:latin typeface="DM Sans"/>
              </a:rPr>
              <a:t>Outline the deployment process, including any cloud services or server configurations used.</a:t>
            </a:r>
          </a:p>
          <a:p>
            <a:pPr marL="323850" lvl="1" indent="-161925" algn="l">
              <a:lnSpc>
                <a:spcPts val="2340"/>
              </a:lnSpc>
              <a:buFont typeface="Arial"/>
              <a:buChar char="•"/>
            </a:pPr>
            <a:r>
              <a:rPr lang="en-US" sz="1500">
                <a:solidFill>
                  <a:srgbClr val="000000"/>
                </a:solidFill>
                <a:latin typeface="DM Sans"/>
              </a:rPr>
              <a:t>Mention the steps taken for monitoring and maintaining the system post-deployment.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961" b="-1816"/>
            </a:stretch>
          </a:blipFill>
        </p:spPr>
      </p:sp>
      <p:sp>
        <p:nvSpPr>
          <p:cNvPr id="3" name="TextBox 3"/>
          <p:cNvSpPr txBox="1"/>
          <p:nvPr/>
        </p:nvSpPr>
        <p:spPr>
          <a:xfrm>
            <a:off x="1957915" y="327479"/>
            <a:ext cx="14372170" cy="1210291"/>
          </a:xfrm>
          <a:prstGeom prst="rect">
            <a:avLst/>
          </a:prstGeom>
        </p:spPr>
        <p:txBody>
          <a:bodyPr lIns="0" tIns="0" rIns="0" bIns="0" rtlCol="0" anchor="t">
            <a:spAutoFit/>
          </a:bodyPr>
          <a:lstStyle/>
          <a:p>
            <a:pPr marL="0" lvl="0" indent="0" algn="ctr">
              <a:lnSpc>
                <a:spcPts val="9416"/>
              </a:lnSpc>
              <a:spcBef>
                <a:spcPct val="0"/>
              </a:spcBef>
            </a:pPr>
            <a:r>
              <a:rPr lang="en-US" sz="6725">
                <a:solidFill>
                  <a:srgbClr val="213A63"/>
                </a:solidFill>
                <a:latin typeface="Blogger Bold"/>
              </a:rPr>
              <a:t>Conclusion</a:t>
            </a:r>
          </a:p>
        </p:txBody>
      </p:sp>
      <p:sp>
        <p:nvSpPr>
          <p:cNvPr id="4" name="Freeform 4"/>
          <p:cNvSpPr/>
          <p:nvPr/>
        </p:nvSpPr>
        <p:spPr>
          <a:xfrm>
            <a:off x="10041668" y="4140496"/>
            <a:ext cx="11677025" cy="11677025"/>
          </a:xfrm>
          <a:custGeom>
            <a:avLst/>
            <a:gdLst/>
            <a:ahLst/>
            <a:cxnLst/>
            <a:rect l="l" t="t" r="r" b="b"/>
            <a:pathLst>
              <a:path w="11677025" h="11677025">
                <a:moveTo>
                  <a:pt x="0" y="0"/>
                </a:moveTo>
                <a:lnTo>
                  <a:pt x="11677025" y="0"/>
                </a:lnTo>
                <a:lnTo>
                  <a:pt x="11677025" y="11677024"/>
                </a:lnTo>
                <a:lnTo>
                  <a:pt x="0" y="11677024"/>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5" name="Freeform 5"/>
          <p:cNvSpPr/>
          <p:nvPr/>
        </p:nvSpPr>
        <p:spPr>
          <a:xfrm>
            <a:off x="9334447" y="2326051"/>
            <a:ext cx="8484707" cy="7173434"/>
          </a:xfrm>
          <a:custGeom>
            <a:avLst/>
            <a:gdLst/>
            <a:ahLst/>
            <a:cxnLst/>
            <a:rect l="l" t="t" r="r" b="b"/>
            <a:pathLst>
              <a:path w="8484707" h="7173434">
                <a:moveTo>
                  <a:pt x="0" y="0"/>
                </a:moveTo>
                <a:lnTo>
                  <a:pt x="8484707" y="0"/>
                </a:lnTo>
                <a:lnTo>
                  <a:pt x="8484707" y="7173434"/>
                </a:lnTo>
                <a:lnTo>
                  <a:pt x="0" y="71734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2451956" y="2037306"/>
            <a:ext cx="6407694" cy="7712824"/>
          </a:xfrm>
          <a:prstGeom prst="rect">
            <a:avLst/>
          </a:prstGeom>
        </p:spPr>
        <p:txBody>
          <a:bodyPr lIns="0" tIns="0" rIns="0" bIns="0" rtlCol="0" anchor="t">
            <a:spAutoFit/>
          </a:bodyPr>
          <a:lstStyle/>
          <a:p>
            <a:pPr algn="just">
              <a:lnSpc>
                <a:spcPts val="2962"/>
              </a:lnSpc>
            </a:pPr>
            <a:r>
              <a:rPr lang="en-US" sz="2115">
                <a:solidFill>
                  <a:srgbClr val="24508C"/>
                </a:solidFill>
                <a:latin typeface="Montserrat Medium"/>
              </a:rPr>
              <a:t>In summary, during my internship at Fixed Technologies, I focused on developing and implementing API adapters aimed at bridging the gap between car dongles and automotive software. This initiative significantly improved data communication and frontend visualization within the automotive domain. Through this hands-on experience, I gained invaluable insights into cross-platform software integration while honing my technical proficiency across multiple programming languages and tools. Additionally, I contributed to the development of augmented reality applications using C#, further expanding my skill set and contributing to the company's innovative efforts in automotive technology solutions. Overall, this internship not only enhanced operational efficiencies but also laid the groundwork for continuous innovation within the automotive industry.</a:t>
            </a:r>
          </a:p>
        </p:txBody>
      </p:sp>
      <p:grpSp>
        <p:nvGrpSpPr>
          <p:cNvPr id="7" name="Group 7"/>
          <p:cNvGrpSpPr/>
          <p:nvPr/>
        </p:nvGrpSpPr>
        <p:grpSpPr>
          <a:xfrm>
            <a:off x="15730133" y="-3358224"/>
            <a:ext cx="4903912" cy="490391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6014736" y="298696"/>
            <a:ext cx="1460007" cy="146000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2451956" y="8751329"/>
            <a:ext cx="4903912" cy="490391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668818" y="8519001"/>
            <a:ext cx="1460007" cy="14600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3471"/>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5428" y="5708510"/>
            <a:ext cx="433457" cy="433457"/>
          </a:xfrm>
          <a:custGeom>
            <a:avLst/>
            <a:gdLst/>
            <a:ahLst/>
            <a:cxnLst/>
            <a:rect l="l" t="t" r="r" b="b"/>
            <a:pathLst>
              <a:path w="433457" h="433457">
                <a:moveTo>
                  <a:pt x="0" y="0"/>
                </a:moveTo>
                <a:lnTo>
                  <a:pt x="433458" y="0"/>
                </a:lnTo>
                <a:lnTo>
                  <a:pt x="433458" y="433458"/>
                </a:lnTo>
                <a:lnTo>
                  <a:pt x="0" y="433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5428" y="6205402"/>
            <a:ext cx="433457" cy="433457"/>
          </a:xfrm>
          <a:custGeom>
            <a:avLst/>
            <a:gdLst/>
            <a:ahLst/>
            <a:cxnLst/>
            <a:rect l="l" t="t" r="r" b="b"/>
            <a:pathLst>
              <a:path w="433457" h="433457">
                <a:moveTo>
                  <a:pt x="0" y="0"/>
                </a:moveTo>
                <a:lnTo>
                  <a:pt x="433458" y="0"/>
                </a:lnTo>
                <a:lnTo>
                  <a:pt x="433458" y="433458"/>
                </a:lnTo>
                <a:lnTo>
                  <a:pt x="0" y="4334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219398" y="2279949"/>
            <a:ext cx="11677025" cy="11677025"/>
          </a:xfrm>
          <a:custGeom>
            <a:avLst/>
            <a:gdLst/>
            <a:ahLst/>
            <a:cxnLst/>
            <a:rect l="l" t="t" r="r" b="b"/>
            <a:pathLst>
              <a:path w="11677025" h="11677025">
                <a:moveTo>
                  <a:pt x="0" y="0"/>
                </a:moveTo>
                <a:lnTo>
                  <a:pt x="11677024" y="0"/>
                </a:lnTo>
                <a:lnTo>
                  <a:pt x="11677024" y="11677025"/>
                </a:lnTo>
                <a:lnTo>
                  <a:pt x="0" y="11677025"/>
                </a:lnTo>
                <a:lnTo>
                  <a:pt x="0" y="0"/>
                </a:lnTo>
                <a:close/>
              </a:path>
            </a:pathLst>
          </a:custGeom>
          <a:blipFill>
            <a:blip r:embed="rId6">
              <a:alphaModFix amt="12000"/>
              <a:extLst>
                <a:ext uri="{96DAC541-7B7A-43D3-8B79-37D633B846F1}">
                  <asvg:svgBlip xmlns:asvg="http://schemas.microsoft.com/office/drawing/2016/SVG/main" r:embed="rId7"/>
                </a:ext>
              </a:extLst>
            </a:blip>
            <a:stretch>
              <a:fillRect/>
            </a:stretch>
          </a:blipFill>
        </p:spPr>
      </p:sp>
      <p:sp>
        <p:nvSpPr>
          <p:cNvPr id="5" name="Freeform 5"/>
          <p:cNvSpPr/>
          <p:nvPr/>
        </p:nvSpPr>
        <p:spPr>
          <a:xfrm>
            <a:off x="9896475" y="1305873"/>
            <a:ext cx="6433259" cy="7675255"/>
          </a:xfrm>
          <a:custGeom>
            <a:avLst/>
            <a:gdLst/>
            <a:ahLst/>
            <a:cxnLst/>
            <a:rect l="l" t="t" r="r" b="b"/>
            <a:pathLst>
              <a:path w="6433259" h="7675255">
                <a:moveTo>
                  <a:pt x="0" y="0"/>
                </a:moveTo>
                <a:lnTo>
                  <a:pt x="6433259" y="0"/>
                </a:lnTo>
                <a:lnTo>
                  <a:pt x="6433259" y="7675254"/>
                </a:lnTo>
                <a:lnTo>
                  <a:pt x="0" y="76752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1625287" y="1219446"/>
            <a:ext cx="7518713" cy="2120604"/>
          </a:xfrm>
          <a:prstGeom prst="rect">
            <a:avLst/>
          </a:prstGeom>
        </p:spPr>
        <p:txBody>
          <a:bodyPr lIns="0" tIns="0" rIns="0" bIns="0" rtlCol="0" anchor="t">
            <a:spAutoFit/>
          </a:bodyPr>
          <a:lstStyle/>
          <a:p>
            <a:pPr algn="l">
              <a:lnSpc>
                <a:spcPts val="16466"/>
              </a:lnSpc>
            </a:pPr>
            <a:r>
              <a:rPr lang="en-US" sz="11761">
                <a:solidFill>
                  <a:srgbClr val="24508C"/>
                </a:solidFill>
                <a:latin typeface="Blogger Bold"/>
              </a:rPr>
              <a:t>THANK </a:t>
            </a:r>
          </a:p>
        </p:txBody>
      </p:sp>
      <p:sp>
        <p:nvSpPr>
          <p:cNvPr id="7" name="TextBox 7"/>
          <p:cNvSpPr txBox="1"/>
          <p:nvPr/>
        </p:nvSpPr>
        <p:spPr>
          <a:xfrm>
            <a:off x="1625569" y="2689806"/>
            <a:ext cx="5047460" cy="2120604"/>
          </a:xfrm>
          <a:prstGeom prst="rect">
            <a:avLst/>
          </a:prstGeom>
        </p:spPr>
        <p:txBody>
          <a:bodyPr lIns="0" tIns="0" rIns="0" bIns="0" rtlCol="0" anchor="t">
            <a:spAutoFit/>
          </a:bodyPr>
          <a:lstStyle/>
          <a:p>
            <a:pPr algn="l">
              <a:lnSpc>
                <a:spcPts val="16466"/>
              </a:lnSpc>
            </a:pPr>
            <a:r>
              <a:rPr lang="en-US" sz="11761">
                <a:solidFill>
                  <a:srgbClr val="24508C"/>
                </a:solidFill>
                <a:latin typeface="Blogger Bold"/>
              </a:rPr>
              <a:t>YOU</a:t>
            </a:r>
          </a:p>
        </p:txBody>
      </p:sp>
      <p:sp>
        <p:nvSpPr>
          <p:cNvPr id="8" name="TextBox 8"/>
          <p:cNvSpPr txBox="1"/>
          <p:nvPr/>
        </p:nvSpPr>
        <p:spPr>
          <a:xfrm>
            <a:off x="2807247" y="5729218"/>
            <a:ext cx="5154793" cy="412750"/>
          </a:xfrm>
          <a:prstGeom prst="rect">
            <a:avLst/>
          </a:prstGeom>
        </p:spPr>
        <p:txBody>
          <a:bodyPr lIns="0" tIns="0" rIns="0" bIns="0" rtlCol="0" anchor="t">
            <a:spAutoFit/>
          </a:bodyPr>
          <a:lstStyle/>
          <a:p>
            <a:pPr algn="l">
              <a:lnSpc>
                <a:spcPts val="3499"/>
              </a:lnSpc>
            </a:pPr>
            <a:r>
              <a:rPr lang="en-US" sz="2499">
                <a:solidFill>
                  <a:srgbClr val="24508C"/>
                </a:solidFill>
                <a:latin typeface="Montserrat Medium"/>
              </a:rPr>
              <a:t>ishagohil20@gnu.ac.in</a:t>
            </a:r>
          </a:p>
        </p:txBody>
      </p:sp>
      <p:sp>
        <p:nvSpPr>
          <p:cNvPr id="9" name="TextBox 9"/>
          <p:cNvSpPr txBox="1"/>
          <p:nvPr/>
        </p:nvSpPr>
        <p:spPr>
          <a:xfrm>
            <a:off x="2807529" y="6205543"/>
            <a:ext cx="4352879" cy="412750"/>
          </a:xfrm>
          <a:prstGeom prst="rect">
            <a:avLst/>
          </a:prstGeom>
        </p:spPr>
        <p:txBody>
          <a:bodyPr lIns="0" tIns="0" rIns="0" bIns="0" rtlCol="0" anchor="t">
            <a:spAutoFit/>
          </a:bodyPr>
          <a:lstStyle/>
          <a:p>
            <a:pPr algn="l">
              <a:lnSpc>
                <a:spcPts val="3499"/>
              </a:lnSpc>
            </a:pPr>
            <a:r>
              <a:rPr lang="en-US" sz="2499">
                <a:solidFill>
                  <a:srgbClr val="24508C"/>
                </a:solidFill>
                <a:latin typeface="Montserrat Medium"/>
              </a:rPr>
              <a:t>https://www.fixedtec.com/</a:t>
            </a:r>
          </a:p>
        </p:txBody>
      </p:sp>
      <p:grpSp>
        <p:nvGrpSpPr>
          <p:cNvPr id="10" name="Group 10"/>
          <p:cNvGrpSpPr/>
          <p:nvPr/>
        </p:nvGrpSpPr>
        <p:grpSpPr>
          <a:xfrm>
            <a:off x="15944302" y="-1976060"/>
            <a:ext cx="3952120" cy="395212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4583646" y="8214218"/>
            <a:ext cx="9567614" cy="956761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2135949" y="8214218"/>
            <a:ext cx="1343160" cy="134316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7897" y="2106930"/>
            <a:ext cx="981698" cy="9816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9F67"/>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00"/>
                </a:lnSpc>
              </a:pPr>
              <a:r>
                <a:rPr lang="en-US" sz="1800">
                  <a:solidFill>
                    <a:srgbClr val="FFFFFF"/>
                  </a:solidFill>
                  <a:latin typeface="Quicksand Bold"/>
                </a:rPr>
                <a:t>1</a:t>
              </a:r>
            </a:p>
          </p:txBody>
        </p:sp>
      </p:grpSp>
      <p:grpSp>
        <p:nvGrpSpPr>
          <p:cNvPr id="5" name="Group 5"/>
          <p:cNvGrpSpPr/>
          <p:nvPr/>
        </p:nvGrpSpPr>
        <p:grpSpPr>
          <a:xfrm>
            <a:off x="587897" y="4504424"/>
            <a:ext cx="981698" cy="98169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B8C8"/>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00"/>
                </a:lnSpc>
              </a:pPr>
              <a:r>
                <a:rPr lang="en-US" sz="1800">
                  <a:solidFill>
                    <a:srgbClr val="FFFFFF"/>
                  </a:solidFill>
                  <a:latin typeface="Quicksand Bold"/>
                </a:rPr>
                <a:t>3</a:t>
              </a:r>
            </a:p>
          </p:txBody>
        </p:sp>
      </p:grpSp>
      <p:grpSp>
        <p:nvGrpSpPr>
          <p:cNvPr id="8" name="Group 8"/>
          <p:cNvGrpSpPr/>
          <p:nvPr/>
        </p:nvGrpSpPr>
        <p:grpSpPr>
          <a:xfrm>
            <a:off x="587897" y="7051790"/>
            <a:ext cx="981698" cy="98169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6322"/>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00"/>
                </a:lnSpc>
              </a:pPr>
              <a:r>
                <a:rPr lang="en-US" sz="1800">
                  <a:solidFill>
                    <a:srgbClr val="FFFFFF"/>
                  </a:solidFill>
                  <a:latin typeface="Quicksand Bold"/>
                </a:rPr>
                <a:t>5</a:t>
              </a:r>
            </a:p>
          </p:txBody>
        </p:sp>
      </p:grpSp>
      <p:grpSp>
        <p:nvGrpSpPr>
          <p:cNvPr id="11" name="Group 11"/>
          <p:cNvGrpSpPr/>
          <p:nvPr/>
        </p:nvGrpSpPr>
        <p:grpSpPr>
          <a:xfrm>
            <a:off x="587897" y="5778107"/>
            <a:ext cx="981698" cy="98169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B60E"/>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00"/>
                </a:lnSpc>
              </a:pPr>
              <a:r>
                <a:rPr lang="en-US" sz="1800">
                  <a:solidFill>
                    <a:srgbClr val="FFFFFF"/>
                  </a:solidFill>
                  <a:latin typeface="Quicksand Bold"/>
                </a:rPr>
                <a:t>4</a:t>
              </a:r>
            </a:p>
          </p:txBody>
        </p:sp>
      </p:grpSp>
      <p:grpSp>
        <p:nvGrpSpPr>
          <p:cNvPr id="14" name="Group 14"/>
          <p:cNvGrpSpPr/>
          <p:nvPr/>
        </p:nvGrpSpPr>
        <p:grpSpPr>
          <a:xfrm>
            <a:off x="587897" y="8325473"/>
            <a:ext cx="981698" cy="98169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EEB"/>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00"/>
                </a:lnSpc>
              </a:pPr>
              <a:r>
                <a:rPr lang="en-US" sz="1800">
                  <a:solidFill>
                    <a:srgbClr val="FFFFFF"/>
                  </a:solidFill>
                  <a:latin typeface="Quicksand Bold"/>
                </a:rPr>
                <a:t>6</a:t>
              </a:r>
            </a:p>
          </p:txBody>
        </p:sp>
      </p:grpSp>
      <p:grpSp>
        <p:nvGrpSpPr>
          <p:cNvPr id="17" name="Group 17"/>
          <p:cNvGrpSpPr/>
          <p:nvPr/>
        </p:nvGrpSpPr>
        <p:grpSpPr>
          <a:xfrm>
            <a:off x="9373303" y="3305677"/>
            <a:ext cx="981698" cy="98169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B60E"/>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00"/>
                </a:lnSpc>
              </a:pPr>
              <a:r>
                <a:rPr lang="en-US" sz="1800">
                  <a:solidFill>
                    <a:srgbClr val="FFFFFF"/>
                  </a:solidFill>
                  <a:latin typeface="Quicksand Bold"/>
                </a:rPr>
                <a:t>8</a:t>
              </a:r>
            </a:p>
          </p:txBody>
        </p:sp>
      </p:grpSp>
      <p:grpSp>
        <p:nvGrpSpPr>
          <p:cNvPr id="20" name="Group 20"/>
          <p:cNvGrpSpPr/>
          <p:nvPr/>
        </p:nvGrpSpPr>
        <p:grpSpPr>
          <a:xfrm>
            <a:off x="9373303" y="2109156"/>
            <a:ext cx="981698" cy="98169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27BAA"/>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00"/>
                </a:lnSpc>
              </a:pPr>
              <a:r>
                <a:rPr lang="en-US" sz="1800">
                  <a:solidFill>
                    <a:srgbClr val="FFFFFF"/>
                  </a:solidFill>
                  <a:latin typeface="Quicksand Bold"/>
                </a:rPr>
                <a:t>7</a:t>
              </a:r>
            </a:p>
          </p:txBody>
        </p:sp>
      </p:grpSp>
      <p:sp>
        <p:nvSpPr>
          <p:cNvPr id="23" name="TextBox 23"/>
          <p:cNvSpPr txBox="1"/>
          <p:nvPr/>
        </p:nvSpPr>
        <p:spPr>
          <a:xfrm>
            <a:off x="492763" y="299085"/>
            <a:ext cx="9571906" cy="1302939"/>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13A63"/>
                </a:solidFill>
                <a:latin typeface="Blogger Bold"/>
              </a:rPr>
              <a:t>Agenda Overview</a:t>
            </a:r>
          </a:p>
        </p:txBody>
      </p:sp>
      <p:sp>
        <p:nvSpPr>
          <p:cNvPr id="24" name="TextBox 24"/>
          <p:cNvSpPr txBox="1"/>
          <p:nvPr/>
        </p:nvSpPr>
        <p:spPr>
          <a:xfrm>
            <a:off x="2198175" y="2267261"/>
            <a:ext cx="6546548" cy="603777"/>
          </a:xfrm>
          <a:prstGeom prst="rect">
            <a:avLst/>
          </a:prstGeom>
        </p:spPr>
        <p:txBody>
          <a:bodyPr lIns="0" tIns="0" rIns="0" bIns="0" rtlCol="0" anchor="t">
            <a:spAutoFit/>
          </a:bodyPr>
          <a:lstStyle/>
          <a:p>
            <a:pPr marL="0" lvl="0" indent="0" algn="l">
              <a:lnSpc>
                <a:spcPts val="5040"/>
              </a:lnSpc>
            </a:pPr>
            <a:r>
              <a:rPr lang="en-US" sz="3600">
                <a:solidFill>
                  <a:srgbClr val="213A63"/>
                </a:solidFill>
                <a:latin typeface="Quicksand"/>
              </a:rPr>
              <a:t>Introduction</a:t>
            </a:r>
          </a:p>
        </p:txBody>
      </p:sp>
      <p:sp>
        <p:nvSpPr>
          <p:cNvPr id="25" name="TextBox 25"/>
          <p:cNvSpPr txBox="1"/>
          <p:nvPr/>
        </p:nvSpPr>
        <p:spPr>
          <a:xfrm>
            <a:off x="2121462" y="4664809"/>
            <a:ext cx="6546548" cy="603885"/>
          </a:xfrm>
          <a:prstGeom prst="rect">
            <a:avLst/>
          </a:prstGeom>
        </p:spPr>
        <p:txBody>
          <a:bodyPr lIns="0" tIns="0" rIns="0" bIns="0" rtlCol="0" anchor="t">
            <a:spAutoFit/>
          </a:bodyPr>
          <a:lstStyle/>
          <a:p>
            <a:pPr marL="0" lvl="0" indent="0" algn="l">
              <a:lnSpc>
                <a:spcPts val="5040"/>
              </a:lnSpc>
            </a:pPr>
            <a:r>
              <a:rPr lang="en-US" sz="3600">
                <a:solidFill>
                  <a:srgbClr val="213A63"/>
                </a:solidFill>
                <a:latin typeface="Quicksand"/>
              </a:rPr>
              <a:t>Expected Outcomes </a:t>
            </a:r>
          </a:p>
        </p:txBody>
      </p:sp>
      <p:sp>
        <p:nvSpPr>
          <p:cNvPr id="26" name="TextBox 26"/>
          <p:cNvSpPr txBox="1"/>
          <p:nvPr/>
        </p:nvSpPr>
        <p:spPr>
          <a:xfrm>
            <a:off x="2121462" y="7212122"/>
            <a:ext cx="6546548" cy="603885"/>
          </a:xfrm>
          <a:prstGeom prst="rect">
            <a:avLst/>
          </a:prstGeom>
        </p:spPr>
        <p:txBody>
          <a:bodyPr lIns="0" tIns="0" rIns="0" bIns="0" rtlCol="0" anchor="t">
            <a:spAutoFit/>
          </a:bodyPr>
          <a:lstStyle/>
          <a:p>
            <a:pPr marL="0" lvl="0" indent="0" algn="l">
              <a:lnSpc>
                <a:spcPts val="5040"/>
              </a:lnSpc>
            </a:pPr>
            <a:r>
              <a:rPr lang="en-US" sz="3600">
                <a:solidFill>
                  <a:srgbClr val="213A63"/>
                </a:solidFill>
                <a:latin typeface="Quicksand"/>
              </a:rPr>
              <a:t>Methodology ( Modules )</a:t>
            </a:r>
          </a:p>
        </p:txBody>
      </p:sp>
      <p:sp>
        <p:nvSpPr>
          <p:cNvPr id="27" name="TextBox 27"/>
          <p:cNvSpPr txBox="1"/>
          <p:nvPr/>
        </p:nvSpPr>
        <p:spPr>
          <a:xfrm>
            <a:off x="2121462" y="5938439"/>
            <a:ext cx="6546548" cy="603885"/>
          </a:xfrm>
          <a:prstGeom prst="rect">
            <a:avLst/>
          </a:prstGeom>
        </p:spPr>
        <p:txBody>
          <a:bodyPr lIns="0" tIns="0" rIns="0" bIns="0" rtlCol="0" anchor="t">
            <a:spAutoFit/>
          </a:bodyPr>
          <a:lstStyle/>
          <a:p>
            <a:pPr marL="0" lvl="0" indent="0" algn="l">
              <a:lnSpc>
                <a:spcPts val="5040"/>
              </a:lnSpc>
            </a:pPr>
            <a:r>
              <a:rPr lang="en-US" sz="3600">
                <a:solidFill>
                  <a:srgbClr val="213A63"/>
                </a:solidFill>
                <a:latin typeface="Quicksand"/>
              </a:rPr>
              <a:t>Tools &amp; Technologies </a:t>
            </a:r>
          </a:p>
        </p:txBody>
      </p:sp>
      <p:sp>
        <p:nvSpPr>
          <p:cNvPr id="28" name="TextBox 28"/>
          <p:cNvSpPr txBox="1"/>
          <p:nvPr/>
        </p:nvSpPr>
        <p:spPr>
          <a:xfrm>
            <a:off x="2121462" y="8485805"/>
            <a:ext cx="6546548" cy="603885"/>
          </a:xfrm>
          <a:prstGeom prst="rect">
            <a:avLst/>
          </a:prstGeom>
        </p:spPr>
        <p:txBody>
          <a:bodyPr lIns="0" tIns="0" rIns="0" bIns="0" rtlCol="0" anchor="t">
            <a:spAutoFit/>
          </a:bodyPr>
          <a:lstStyle/>
          <a:p>
            <a:pPr marL="0" lvl="0" indent="0" algn="l">
              <a:lnSpc>
                <a:spcPts val="5040"/>
              </a:lnSpc>
            </a:pPr>
            <a:r>
              <a:rPr lang="en-US" sz="3600">
                <a:solidFill>
                  <a:srgbClr val="213A63"/>
                </a:solidFill>
                <a:latin typeface="Quicksand"/>
              </a:rPr>
              <a:t>Application Flowchart </a:t>
            </a:r>
          </a:p>
        </p:txBody>
      </p:sp>
      <p:sp>
        <p:nvSpPr>
          <p:cNvPr id="29" name="TextBox 29"/>
          <p:cNvSpPr txBox="1"/>
          <p:nvPr/>
        </p:nvSpPr>
        <p:spPr>
          <a:xfrm>
            <a:off x="10738050" y="3466008"/>
            <a:ext cx="7308085" cy="603885"/>
          </a:xfrm>
          <a:prstGeom prst="rect">
            <a:avLst/>
          </a:prstGeom>
        </p:spPr>
        <p:txBody>
          <a:bodyPr lIns="0" tIns="0" rIns="0" bIns="0" rtlCol="0" anchor="t">
            <a:spAutoFit/>
          </a:bodyPr>
          <a:lstStyle/>
          <a:p>
            <a:pPr marL="0" lvl="0" indent="0" algn="l">
              <a:lnSpc>
                <a:spcPts val="5040"/>
              </a:lnSpc>
            </a:pPr>
            <a:r>
              <a:rPr lang="en-US" sz="3600">
                <a:solidFill>
                  <a:srgbClr val="213A63"/>
                </a:solidFill>
                <a:latin typeface="Quicksand"/>
              </a:rPr>
              <a:t>Conculsion </a:t>
            </a:r>
          </a:p>
        </p:txBody>
      </p:sp>
      <p:sp>
        <p:nvSpPr>
          <p:cNvPr id="30" name="Freeform 30"/>
          <p:cNvSpPr/>
          <p:nvPr/>
        </p:nvSpPr>
        <p:spPr>
          <a:xfrm flipH="1">
            <a:off x="14292127" y="6291127"/>
            <a:ext cx="3995873" cy="3995873"/>
          </a:xfrm>
          <a:custGeom>
            <a:avLst/>
            <a:gdLst/>
            <a:ahLst/>
            <a:cxnLst/>
            <a:rect l="l" t="t" r="r" b="b"/>
            <a:pathLst>
              <a:path w="3995873" h="3995873">
                <a:moveTo>
                  <a:pt x="3995873" y="0"/>
                </a:moveTo>
                <a:lnTo>
                  <a:pt x="0" y="0"/>
                </a:lnTo>
                <a:lnTo>
                  <a:pt x="0" y="3995873"/>
                </a:lnTo>
                <a:lnTo>
                  <a:pt x="3995873" y="3995873"/>
                </a:lnTo>
                <a:lnTo>
                  <a:pt x="39958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TextBox 31"/>
          <p:cNvSpPr txBox="1"/>
          <p:nvPr/>
        </p:nvSpPr>
        <p:spPr>
          <a:xfrm>
            <a:off x="10738050" y="2267261"/>
            <a:ext cx="7848073" cy="603885"/>
          </a:xfrm>
          <a:prstGeom prst="rect">
            <a:avLst/>
          </a:prstGeom>
        </p:spPr>
        <p:txBody>
          <a:bodyPr lIns="0" tIns="0" rIns="0" bIns="0" rtlCol="0" anchor="t">
            <a:spAutoFit/>
          </a:bodyPr>
          <a:lstStyle/>
          <a:p>
            <a:pPr marL="0" lvl="0" indent="0" algn="l">
              <a:lnSpc>
                <a:spcPts val="5040"/>
              </a:lnSpc>
            </a:pPr>
            <a:r>
              <a:rPr lang="en-US" sz="3600">
                <a:solidFill>
                  <a:srgbClr val="213A63"/>
                </a:solidFill>
                <a:latin typeface="Quicksand"/>
              </a:rPr>
              <a:t>Implementation Details </a:t>
            </a:r>
          </a:p>
        </p:txBody>
      </p:sp>
      <p:grpSp>
        <p:nvGrpSpPr>
          <p:cNvPr id="32" name="Group 32"/>
          <p:cNvGrpSpPr/>
          <p:nvPr/>
        </p:nvGrpSpPr>
        <p:grpSpPr>
          <a:xfrm>
            <a:off x="587897" y="3305677"/>
            <a:ext cx="981698" cy="981698"/>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9F67"/>
            </a:solidFill>
          </p:spPr>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00"/>
                </a:lnSpc>
              </a:pPr>
              <a:r>
                <a:rPr lang="en-US" sz="1800">
                  <a:solidFill>
                    <a:srgbClr val="FFFFFF"/>
                  </a:solidFill>
                  <a:latin typeface="Quicksand Bold"/>
                </a:rPr>
                <a:t>2</a:t>
              </a:r>
            </a:p>
          </p:txBody>
        </p:sp>
      </p:grpSp>
      <p:sp>
        <p:nvSpPr>
          <p:cNvPr id="35" name="TextBox 35"/>
          <p:cNvSpPr txBox="1"/>
          <p:nvPr/>
        </p:nvSpPr>
        <p:spPr>
          <a:xfrm>
            <a:off x="2121462" y="3475533"/>
            <a:ext cx="7623790" cy="528320"/>
          </a:xfrm>
          <a:prstGeom prst="rect">
            <a:avLst/>
          </a:prstGeom>
        </p:spPr>
        <p:txBody>
          <a:bodyPr lIns="0" tIns="0" rIns="0" bIns="0" rtlCol="0" anchor="t">
            <a:spAutoFit/>
          </a:bodyPr>
          <a:lstStyle/>
          <a:p>
            <a:pPr marL="0" lvl="0" indent="0" algn="l">
              <a:lnSpc>
                <a:spcPts val="4480"/>
              </a:lnSpc>
            </a:pPr>
            <a:r>
              <a:rPr lang="en-US" sz="3200">
                <a:solidFill>
                  <a:srgbClr val="213A63"/>
                </a:solidFill>
                <a:latin typeface="Quicksand"/>
              </a:rPr>
              <a:t>Objectives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2980284" y="1953484"/>
            <a:ext cx="12327431" cy="6182578"/>
          </a:xfrm>
          <a:prstGeom prst="rect">
            <a:avLst/>
          </a:prstGeom>
        </p:spPr>
        <p:txBody>
          <a:bodyPr lIns="0" tIns="0" rIns="0" bIns="0" rtlCol="0" anchor="t">
            <a:spAutoFit/>
          </a:bodyPr>
          <a:lstStyle/>
          <a:p>
            <a:pPr algn="just">
              <a:lnSpc>
                <a:spcPts val="6170"/>
              </a:lnSpc>
            </a:pPr>
            <a:r>
              <a:rPr lang="en-US" sz="3085">
                <a:solidFill>
                  <a:srgbClr val="000000"/>
                </a:solidFill>
                <a:latin typeface="Roboto"/>
              </a:rPr>
              <a:t>Fixed Technologies is renowned for its innovative solutions in the automotive sector, especially through the use of augmented reality and advanced diagnostics. They focus on developing technologies like the Model Target Augmentation, which overlays digital information on real-world views for various applications including training and sales enhancements. Their products and services aim to simplify complex automotive processes, ensuring their partners are well-equipped to handle the evolving automotive landscape​</a:t>
            </a:r>
          </a:p>
        </p:txBody>
      </p:sp>
      <p:sp>
        <p:nvSpPr>
          <p:cNvPr id="4" name="Freeform 4"/>
          <p:cNvSpPr/>
          <p:nvPr/>
        </p:nvSpPr>
        <p:spPr>
          <a:xfrm rot="-1743737">
            <a:off x="-1253972" y="8550742"/>
            <a:ext cx="3664872" cy="2647870"/>
          </a:xfrm>
          <a:custGeom>
            <a:avLst/>
            <a:gdLst/>
            <a:ahLst/>
            <a:cxnLst/>
            <a:rect l="l" t="t" r="r" b="b"/>
            <a:pathLst>
              <a:path w="3664872" h="2647870">
                <a:moveTo>
                  <a:pt x="0" y="0"/>
                </a:moveTo>
                <a:lnTo>
                  <a:pt x="3664873" y="0"/>
                </a:lnTo>
                <a:lnTo>
                  <a:pt x="3664873" y="2647870"/>
                </a:lnTo>
                <a:lnTo>
                  <a:pt x="0" y="264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954232" y="6078662"/>
            <a:ext cx="4193427" cy="4114800"/>
          </a:xfrm>
          <a:custGeom>
            <a:avLst/>
            <a:gdLst/>
            <a:ahLst/>
            <a:cxnLst/>
            <a:rect l="l" t="t" r="r" b="b"/>
            <a:pathLst>
              <a:path w="4193427" h="4114800">
                <a:moveTo>
                  <a:pt x="0" y="0"/>
                </a:moveTo>
                <a:lnTo>
                  <a:pt x="4193427" y="0"/>
                </a:lnTo>
                <a:lnTo>
                  <a:pt x="41934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957915" y="327479"/>
            <a:ext cx="14372170" cy="1110432"/>
          </a:xfrm>
          <a:prstGeom prst="rect">
            <a:avLst/>
          </a:prstGeom>
        </p:spPr>
        <p:txBody>
          <a:bodyPr lIns="0" tIns="0" rIns="0" bIns="0" rtlCol="0" anchor="t">
            <a:spAutoFit/>
          </a:bodyPr>
          <a:lstStyle/>
          <a:p>
            <a:pPr marL="0" lvl="0" indent="0" algn="ctr">
              <a:lnSpc>
                <a:spcPts val="9416"/>
              </a:lnSpc>
              <a:spcBef>
                <a:spcPct val="0"/>
              </a:spcBef>
            </a:pPr>
            <a:r>
              <a:rPr lang="en-US" sz="6725" dirty="0">
                <a:solidFill>
                  <a:srgbClr val="213A63"/>
                </a:solidFill>
                <a:latin typeface="Blogger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93123">
            <a:off x="1911592" y="2635696"/>
            <a:ext cx="3283874" cy="5122453"/>
            <a:chOff x="0" y="0"/>
            <a:chExt cx="1006794" cy="1570479"/>
          </a:xfrm>
        </p:grpSpPr>
        <p:sp>
          <p:nvSpPr>
            <p:cNvPr id="4" name="Freeform 4"/>
            <p:cNvSpPr/>
            <p:nvPr/>
          </p:nvSpPr>
          <p:spPr>
            <a:xfrm>
              <a:off x="0" y="0"/>
              <a:ext cx="1006794" cy="1570479"/>
            </a:xfrm>
            <a:custGeom>
              <a:avLst/>
              <a:gdLst/>
              <a:ahLst/>
              <a:cxnLst/>
              <a:rect l="l" t="t" r="r" b="b"/>
              <a:pathLst>
                <a:path w="1006794" h="1570479">
                  <a:moveTo>
                    <a:pt x="16503" y="0"/>
                  </a:moveTo>
                  <a:lnTo>
                    <a:pt x="990291" y="0"/>
                  </a:lnTo>
                  <a:cubicBezTo>
                    <a:pt x="999405" y="0"/>
                    <a:pt x="1006794" y="7389"/>
                    <a:pt x="1006794" y="16503"/>
                  </a:cubicBezTo>
                  <a:lnTo>
                    <a:pt x="1006794" y="1553976"/>
                  </a:lnTo>
                  <a:cubicBezTo>
                    <a:pt x="1006794" y="1563090"/>
                    <a:pt x="999405" y="1570479"/>
                    <a:pt x="990291" y="1570479"/>
                  </a:cubicBezTo>
                  <a:lnTo>
                    <a:pt x="16503" y="1570479"/>
                  </a:lnTo>
                  <a:cubicBezTo>
                    <a:pt x="7389" y="1570479"/>
                    <a:pt x="0" y="1563090"/>
                    <a:pt x="0" y="1553976"/>
                  </a:cubicBezTo>
                  <a:lnTo>
                    <a:pt x="0" y="16503"/>
                  </a:lnTo>
                  <a:cubicBezTo>
                    <a:pt x="0" y="7389"/>
                    <a:pt x="7389" y="0"/>
                    <a:pt x="16503" y="0"/>
                  </a:cubicBezTo>
                  <a:close/>
                </a:path>
              </a:pathLst>
            </a:custGeom>
            <a:solidFill>
              <a:srgbClr val="000000">
                <a:alpha val="31765"/>
              </a:srgbClr>
            </a:solidFill>
            <a:ln w="38100" cap="sq">
              <a:solidFill>
                <a:srgbClr val="000000">
                  <a:alpha val="31765"/>
                </a:srgbClr>
              </a:solidFill>
              <a:prstDash val="solid"/>
              <a:miter/>
            </a:ln>
          </p:spPr>
        </p:sp>
        <p:sp>
          <p:nvSpPr>
            <p:cNvPr id="5" name="TextBox 5"/>
            <p:cNvSpPr txBox="1"/>
            <p:nvPr/>
          </p:nvSpPr>
          <p:spPr>
            <a:xfrm>
              <a:off x="0" y="-57150"/>
              <a:ext cx="1006794" cy="1627629"/>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6" name="Group 6"/>
          <p:cNvGrpSpPr/>
          <p:nvPr/>
        </p:nvGrpSpPr>
        <p:grpSpPr>
          <a:xfrm>
            <a:off x="1809740" y="2505170"/>
            <a:ext cx="3283874" cy="5202453"/>
            <a:chOff x="0" y="0"/>
            <a:chExt cx="1006794" cy="1595006"/>
          </a:xfrm>
        </p:grpSpPr>
        <p:sp>
          <p:nvSpPr>
            <p:cNvPr id="7" name="Freeform 7"/>
            <p:cNvSpPr/>
            <p:nvPr/>
          </p:nvSpPr>
          <p:spPr>
            <a:xfrm>
              <a:off x="0" y="0"/>
              <a:ext cx="1006794" cy="1595006"/>
            </a:xfrm>
            <a:custGeom>
              <a:avLst/>
              <a:gdLst/>
              <a:ahLst/>
              <a:cxnLst/>
              <a:rect l="l" t="t" r="r" b="b"/>
              <a:pathLst>
                <a:path w="1006794" h="1595006">
                  <a:moveTo>
                    <a:pt x="25933" y="0"/>
                  </a:moveTo>
                  <a:lnTo>
                    <a:pt x="980861" y="0"/>
                  </a:lnTo>
                  <a:cubicBezTo>
                    <a:pt x="987739" y="0"/>
                    <a:pt x="994335" y="2732"/>
                    <a:pt x="999198" y="7596"/>
                  </a:cubicBezTo>
                  <a:cubicBezTo>
                    <a:pt x="1004062" y="12459"/>
                    <a:pt x="1006794" y="19055"/>
                    <a:pt x="1006794" y="25933"/>
                  </a:cubicBezTo>
                  <a:lnTo>
                    <a:pt x="1006794" y="1569073"/>
                  </a:lnTo>
                  <a:cubicBezTo>
                    <a:pt x="1006794" y="1575951"/>
                    <a:pt x="1004062" y="1582547"/>
                    <a:pt x="999198" y="1587410"/>
                  </a:cubicBezTo>
                  <a:cubicBezTo>
                    <a:pt x="994335" y="1592274"/>
                    <a:pt x="987739" y="1595006"/>
                    <a:pt x="980861" y="1595006"/>
                  </a:cubicBezTo>
                  <a:lnTo>
                    <a:pt x="25933" y="1595006"/>
                  </a:lnTo>
                  <a:cubicBezTo>
                    <a:pt x="19055" y="1595006"/>
                    <a:pt x="12459" y="1592274"/>
                    <a:pt x="7596" y="1587410"/>
                  </a:cubicBezTo>
                  <a:cubicBezTo>
                    <a:pt x="2732" y="1582547"/>
                    <a:pt x="0" y="1575951"/>
                    <a:pt x="0" y="1569073"/>
                  </a:cubicBezTo>
                  <a:lnTo>
                    <a:pt x="0" y="25933"/>
                  </a:lnTo>
                  <a:cubicBezTo>
                    <a:pt x="0" y="19055"/>
                    <a:pt x="2732" y="12459"/>
                    <a:pt x="7596" y="7596"/>
                  </a:cubicBezTo>
                  <a:cubicBezTo>
                    <a:pt x="12459" y="2732"/>
                    <a:pt x="19055" y="0"/>
                    <a:pt x="25933" y="0"/>
                  </a:cubicBezTo>
                  <a:close/>
                </a:path>
              </a:pathLst>
            </a:custGeom>
            <a:solidFill>
              <a:srgbClr val="FFFFFF"/>
            </a:solidFill>
            <a:ln w="19050" cap="sq">
              <a:solidFill>
                <a:srgbClr val="000000"/>
              </a:solidFill>
              <a:prstDash val="solid"/>
              <a:miter/>
            </a:ln>
          </p:spPr>
        </p:sp>
        <p:sp>
          <p:nvSpPr>
            <p:cNvPr id="8" name="TextBox 8"/>
            <p:cNvSpPr txBox="1"/>
            <p:nvPr/>
          </p:nvSpPr>
          <p:spPr>
            <a:xfrm>
              <a:off x="0" y="-57150"/>
              <a:ext cx="1006794" cy="1652156"/>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rot="-78655">
            <a:off x="2342629" y="2951321"/>
            <a:ext cx="2218096" cy="492014"/>
          </a:xfrm>
          <a:custGeom>
            <a:avLst/>
            <a:gdLst/>
            <a:ahLst/>
            <a:cxnLst/>
            <a:rect l="l" t="t" r="r" b="b"/>
            <a:pathLst>
              <a:path w="2218096" h="492014">
                <a:moveTo>
                  <a:pt x="0" y="0"/>
                </a:moveTo>
                <a:lnTo>
                  <a:pt x="2218096" y="0"/>
                </a:lnTo>
                <a:lnTo>
                  <a:pt x="2218096" y="492014"/>
                </a:lnTo>
                <a:lnTo>
                  <a:pt x="0" y="492014"/>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10" name="Freeform 10"/>
          <p:cNvSpPr/>
          <p:nvPr/>
        </p:nvSpPr>
        <p:spPr>
          <a:xfrm rot="-999048">
            <a:off x="5420899" y="3289097"/>
            <a:ext cx="2287365" cy="777704"/>
          </a:xfrm>
          <a:custGeom>
            <a:avLst/>
            <a:gdLst/>
            <a:ahLst/>
            <a:cxnLst/>
            <a:rect l="l" t="t" r="r" b="b"/>
            <a:pathLst>
              <a:path w="2287365" h="777704">
                <a:moveTo>
                  <a:pt x="0" y="0"/>
                </a:moveTo>
                <a:lnTo>
                  <a:pt x="2287364" y="0"/>
                </a:lnTo>
                <a:lnTo>
                  <a:pt x="2287364" y="777704"/>
                </a:lnTo>
                <a:lnTo>
                  <a:pt x="0" y="7777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843482">
            <a:off x="5056655" y="5504071"/>
            <a:ext cx="2721201" cy="925208"/>
          </a:xfrm>
          <a:custGeom>
            <a:avLst/>
            <a:gdLst/>
            <a:ahLst/>
            <a:cxnLst/>
            <a:rect l="l" t="t" r="r" b="b"/>
            <a:pathLst>
              <a:path w="2721201" h="925208">
                <a:moveTo>
                  <a:pt x="0" y="0"/>
                </a:moveTo>
                <a:lnTo>
                  <a:pt x="2721200" y="0"/>
                </a:lnTo>
                <a:lnTo>
                  <a:pt x="2721200" y="925208"/>
                </a:lnTo>
                <a:lnTo>
                  <a:pt x="0" y="9252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1070854" y="6481400"/>
            <a:ext cx="1894813" cy="299725"/>
          </a:xfrm>
          <a:custGeom>
            <a:avLst/>
            <a:gdLst/>
            <a:ahLst/>
            <a:cxnLst/>
            <a:rect l="l" t="t" r="r" b="b"/>
            <a:pathLst>
              <a:path w="1894813" h="299725">
                <a:moveTo>
                  <a:pt x="0" y="0"/>
                </a:moveTo>
                <a:lnTo>
                  <a:pt x="1894813" y="0"/>
                </a:lnTo>
                <a:lnTo>
                  <a:pt x="1894813" y="299725"/>
                </a:lnTo>
                <a:lnTo>
                  <a:pt x="0" y="2997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234807">
            <a:off x="10942814" y="8179645"/>
            <a:ext cx="1894813" cy="299725"/>
          </a:xfrm>
          <a:custGeom>
            <a:avLst/>
            <a:gdLst/>
            <a:ahLst/>
            <a:cxnLst/>
            <a:rect l="l" t="t" r="r" b="b"/>
            <a:pathLst>
              <a:path w="1894813" h="299725">
                <a:moveTo>
                  <a:pt x="0" y="0"/>
                </a:moveTo>
                <a:lnTo>
                  <a:pt x="1894813" y="0"/>
                </a:lnTo>
                <a:lnTo>
                  <a:pt x="1894813" y="299725"/>
                </a:lnTo>
                <a:lnTo>
                  <a:pt x="0" y="2997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3216993" y="6076880"/>
            <a:ext cx="4013534" cy="1430778"/>
            <a:chOff x="0" y="0"/>
            <a:chExt cx="1230498" cy="438658"/>
          </a:xfrm>
        </p:grpSpPr>
        <p:sp>
          <p:nvSpPr>
            <p:cNvPr id="15" name="Freeform 15"/>
            <p:cNvSpPr/>
            <p:nvPr/>
          </p:nvSpPr>
          <p:spPr>
            <a:xfrm>
              <a:off x="0" y="0"/>
              <a:ext cx="1230498" cy="438658"/>
            </a:xfrm>
            <a:custGeom>
              <a:avLst/>
              <a:gdLst/>
              <a:ahLst/>
              <a:cxnLst/>
              <a:rect l="l" t="t" r="r" b="b"/>
              <a:pathLst>
                <a:path w="1230498" h="438658">
                  <a:moveTo>
                    <a:pt x="3858" y="0"/>
                  </a:moveTo>
                  <a:lnTo>
                    <a:pt x="1226641" y="0"/>
                  </a:lnTo>
                  <a:cubicBezTo>
                    <a:pt x="1227664" y="0"/>
                    <a:pt x="1228645" y="406"/>
                    <a:pt x="1229368" y="1130"/>
                  </a:cubicBezTo>
                  <a:cubicBezTo>
                    <a:pt x="1230092" y="1853"/>
                    <a:pt x="1230498" y="2835"/>
                    <a:pt x="1230498" y="3858"/>
                  </a:cubicBezTo>
                  <a:lnTo>
                    <a:pt x="1230498" y="434800"/>
                  </a:lnTo>
                  <a:cubicBezTo>
                    <a:pt x="1230498" y="436931"/>
                    <a:pt x="1228771" y="438658"/>
                    <a:pt x="1226641" y="438658"/>
                  </a:cubicBezTo>
                  <a:lnTo>
                    <a:pt x="3858" y="438658"/>
                  </a:lnTo>
                  <a:cubicBezTo>
                    <a:pt x="2835" y="438658"/>
                    <a:pt x="1853" y="438252"/>
                    <a:pt x="1130" y="437528"/>
                  </a:cubicBezTo>
                  <a:cubicBezTo>
                    <a:pt x="406" y="436805"/>
                    <a:pt x="0" y="435824"/>
                    <a:pt x="0" y="434800"/>
                  </a:cubicBezTo>
                  <a:lnTo>
                    <a:pt x="0" y="3858"/>
                  </a:lnTo>
                  <a:cubicBezTo>
                    <a:pt x="0" y="1727"/>
                    <a:pt x="1727" y="0"/>
                    <a:pt x="3858" y="0"/>
                  </a:cubicBezTo>
                  <a:close/>
                </a:path>
              </a:pathLst>
            </a:custGeom>
            <a:solidFill>
              <a:srgbClr val="FFFFFF"/>
            </a:solidFill>
            <a:ln w="19050" cap="sq">
              <a:solidFill>
                <a:srgbClr val="000000"/>
              </a:solidFill>
              <a:prstDash val="solid"/>
              <a:miter/>
            </a:ln>
          </p:spPr>
        </p:sp>
        <p:sp>
          <p:nvSpPr>
            <p:cNvPr id="16" name="TextBox 16"/>
            <p:cNvSpPr txBox="1"/>
            <p:nvPr/>
          </p:nvSpPr>
          <p:spPr>
            <a:xfrm>
              <a:off x="0" y="-57150"/>
              <a:ext cx="1230498" cy="495808"/>
            </a:xfrm>
            <a:prstGeom prst="rect">
              <a:avLst/>
            </a:prstGeom>
          </p:spPr>
          <p:txBody>
            <a:bodyPr lIns="50800" tIns="50800" rIns="50800" bIns="50800" rtlCol="0" anchor="ctr"/>
            <a:lstStyle/>
            <a:p>
              <a:pPr algn="ctr">
                <a:lnSpc>
                  <a:spcPts val="3210"/>
                </a:lnSpc>
              </a:pPr>
              <a:endParaRPr/>
            </a:p>
          </p:txBody>
        </p:sp>
      </p:grpSp>
      <p:sp>
        <p:nvSpPr>
          <p:cNvPr id="17" name="Freeform 17"/>
          <p:cNvSpPr/>
          <p:nvPr/>
        </p:nvSpPr>
        <p:spPr>
          <a:xfrm>
            <a:off x="16384388" y="6022319"/>
            <a:ext cx="585624" cy="813367"/>
          </a:xfrm>
          <a:custGeom>
            <a:avLst/>
            <a:gdLst/>
            <a:ahLst/>
            <a:cxnLst/>
            <a:rect l="l" t="t" r="r" b="b"/>
            <a:pathLst>
              <a:path w="585624" h="813367">
                <a:moveTo>
                  <a:pt x="0" y="0"/>
                </a:moveTo>
                <a:lnTo>
                  <a:pt x="585624" y="0"/>
                </a:lnTo>
                <a:lnTo>
                  <a:pt x="585624" y="813367"/>
                </a:lnTo>
                <a:lnTo>
                  <a:pt x="0" y="8133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8" name="Group 18"/>
          <p:cNvGrpSpPr/>
          <p:nvPr/>
        </p:nvGrpSpPr>
        <p:grpSpPr>
          <a:xfrm>
            <a:off x="13130160" y="7827522"/>
            <a:ext cx="4013534" cy="1430778"/>
            <a:chOff x="0" y="0"/>
            <a:chExt cx="1230498" cy="438658"/>
          </a:xfrm>
        </p:grpSpPr>
        <p:sp>
          <p:nvSpPr>
            <p:cNvPr id="19" name="Freeform 19"/>
            <p:cNvSpPr/>
            <p:nvPr/>
          </p:nvSpPr>
          <p:spPr>
            <a:xfrm>
              <a:off x="0" y="0"/>
              <a:ext cx="1230498" cy="438658"/>
            </a:xfrm>
            <a:custGeom>
              <a:avLst/>
              <a:gdLst/>
              <a:ahLst/>
              <a:cxnLst/>
              <a:rect l="l" t="t" r="r" b="b"/>
              <a:pathLst>
                <a:path w="1230498" h="438658">
                  <a:moveTo>
                    <a:pt x="3858" y="0"/>
                  </a:moveTo>
                  <a:lnTo>
                    <a:pt x="1226641" y="0"/>
                  </a:lnTo>
                  <a:cubicBezTo>
                    <a:pt x="1227664" y="0"/>
                    <a:pt x="1228645" y="406"/>
                    <a:pt x="1229368" y="1130"/>
                  </a:cubicBezTo>
                  <a:cubicBezTo>
                    <a:pt x="1230092" y="1853"/>
                    <a:pt x="1230498" y="2835"/>
                    <a:pt x="1230498" y="3858"/>
                  </a:cubicBezTo>
                  <a:lnTo>
                    <a:pt x="1230498" y="434800"/>
                  </a:lnTo>
                  <a:cubicBezTo>
                    <a:pt x="1230498" y="436931"/>
                    <a:pt x="1228771" y="438658"/>
                    <a:pt x="1226641" y="438658"/>
                  </a:cubicBezTo>
                  <a:lnTo>
                    <a:pt x="3858" y="438658"/>
                  </a:lnTo>
                  <a:cubicBezTo>
                    <a:pt x="2835" y="438658"/>
                    <a:pt x="1853" y="438252"/>
                    <a:pt x="1130" y="437528"/>
                  </a:cubicBezTo>
                  <a:cubicBezTo>
                    <a:pt x="406" y="436805"/>
                    <a:pt x="0" y="435824"/>
                    <a:pt x="0" y="434800"/>
                  </a:cubicBezTo>
                  <a:lnTo>
                    <a:pt x="0" y="3858"/>
                  </a:lnTo>
                  <a:cubicBezTo>
                    <a:pt x="0" y="1727"/>
                    <a:pt x="1727" y="0"/>
                    <a:pt x="3858" y="0"/>
                  </a:cubicBezTo>
                  <a:close/>
                </a:path>
              </a:pathLst>
            </a:custGeom>
            <a:solidFill>
              <a:srgbClr val="FFFFFF"/>
            </a:solidFill>
            <a:ln w="19050" cap="sq">
              <a:solidFill>
                <a:srgbClr val="000000"/>
              </a:solidFill>
              <a:prstDash val="solid"/>
              <a:miter/>
            </a:ln>
          </p:spPr>
        </p:sp>
        <p:sp>
          <p:nvSpPr>
            <p:cNvPr id="20" name="TextBox 20"/>
            <p:cNvSpPr txBox="1"/>
            <p:nvPr/>
          </p:nvSpPr>
          <p:spPr>
            <a:xfrm>
              <a:off x="0" y="-57150"/>
              <a:ext cx="1230498" cy="495808"/>
            </a:xfrm>
            <a:prstGeom prst="rect">
              <a:avLst/>
            </a:prstGeom>
          </p:spPr>
          <p:txBody>
            <a:bodyPr lIns="50800" tIns="50800" rIns="50800" bIns="50800" rtlCol="0" anchor="ctr"/>
            <a:lstStyle/>
            <a:p>
              <a:pPr algn="ctr">
                <a:lnSpc>
                  <a:spcPts val="3210"/>
                </a:lnSpc>
              </a:pPr>
              <a:endParaRPr/>
            </a:p>
          </p:txBody>
        </p:sp>
      </p:grpSp>
      <p:sp>
        <p:nvSpPr>
          <p:cNvPr id="21" name="Freeform 21"/>
          <p:cNvSpPr/>
          <p:nvPr/>
        </p:nvSpPr>
        <p:spPr>
          <a:xfrm>
            <a:off x="16297555" y="7772961"/>
            <a:ext cx="585624" cy="813367"/>
          </a:xfrm>
          <a:custGeom>
            <a:avLst/>
            <a:gdLst/>
            <a:ahLst/>
            <a:cxnLst/>
            <a:rect l="l" t="t" r="r" b="b"/>
            <a:pathLst>
              <a:path w="585624" h="813367">
                <a:moveTo>
                  <a:pt x="0" y="0"/>
                </a:moveTo>
                <a:lnTo>
                  <a:pt x="585624" y="0"/>
                </a:lnTo>
                <a:lnTo>
                  <a:pt x="585624" y="813367"/>
                </a:lnTo>
                <a:lnTo>
                  <a:pt x="0" y="8133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rot="-2790442" flipH="1">
            <a:off x="11177637" y="2237059"/>
            <a:ext cx="2043165" cy="1675395"/>
          </a:xfrm>
          <a:custGeom>
            <a:avLst/>
            <a:gdLst/>
            <a:ahLst/>
            <a:cxnLst/>
            <a:rect l="l" t="t" r="r" b="b"/>
            <a:pathLst>
              <a:path w="2043165" h="1675395">
                <a:moveTo>
                  <a:pt x="2043164" y="0"/>
                </a:moveTo>
                <a:lnTo>
                  <a:pt x="0" y="0"/>
                </a:lnTo>
                <a:lnTo>
                  <a:pt x="0" y="1675395"/>
                </a:lnTo>
                <a:lnTo>
                  <a:pt x="2043164" y="1675395"/>
                </a:lnTo>
                <a:lnTo>
                  <a:pt x="2043164"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Freeform 23"/>
          <p:cNvSpPr/>
          <p:nvPr/>
        </p:nvSpPr>
        <p:spPr>
          <a:xfrm>
            <a:off x="13633878" y="1879527"/>
            <a:ext cx="2872450" cy="3003512"/>
          </a:xfrm>
          <a:custGeom>
            <a:avLst/>
            <a:gdLst/>
            <a:ahLst/>
            <a:cxnLst/>
            <a:rect l="l" t="t" r="r" b="b"/>
            <a:pathLst>
              <a:path w="2872450" h="3003512">
                <a:moveTo>
                  <a:pt x="0" y="0"/>
                </a:moveTo>
                <a:lnTo>
                  <a:pt x="2872450" y="0"/>
                </a:lnTo>
                <a:lnTo>
                  <a:pt x="2872450" y="3003513"/>
                </a:lnTo>
                <a:lnTo>
                  <a:pt x="0" y="300351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a:off x="7642312" y="5848912"/>
            <a:ext cx="2875593" cy="2864670"/>
          </a:xfrm>
          <a:custGeom>
            <a:avLst/>
            <a:gdLst/>
            <a:ahLst/>
            <a:cxnLst/>
            <a:rect l="l" t="t" r="r" b="b"/>
            <a:pathLst>
              <a:path w="2875593" h="2864670">
                <a:moveTo>
                  <a:pt x="0" y="0"/>
                </a:moveTo>
                <a:lnTo>
                  <a:pt x="2875592" y="0"/>
                </a:lnTo>
                <a:lnTo>
                  <a:pt x="2875592" y="2864671"/>
                </a:lnTo>
                <a:lnTo>
                  <a:pt x="0" y="2864671"/>
                </a:lnTo>
                <a:lnTo>
                  <a:pt x="0" y="0"/>
                </a:lnTo>
                <a:close/>
              </a:path>
            </a:pathLst>
          </a:custGeom>
          <a:blipFill>
            <a:blip r:embed="rId15">
              <a:extLst>
                <a:ext uri="{96DAC541-7B7A-43D3-8B79-37D633B846F1}">
                  <asvg:svgBlip xmlns:asvg="http://schemas.microsoft.com/office/drawing/2016/SVG/main" r:embed="rId16"/>
                </a:ext>
              </a:extLst>
            </a:blip>
            <a:stretch>
              <a:fillRect t="-7271" b="-7271"/>
            </a:stretch>
          </a:blipFill>
        </p:spPr>
      </p:sp>
      <p:sp>
        <p:nvSpPr>
          <p:cNvPr id="25" name="TextBox 25"/>
          <p:cNvSpPr txBox="1"/>
          <p:nvPr/>
        </p:nvSpPr>
        <p:spPr>
          <a:xfrm>
            <a:off x="7976238" y="6676896"/>
            <a:ext cx="2207740" cy="773165"/>
          </a:xfrm>
          <a:prstGeom prst="rect">
            <a:avLst/>
          </a:prstGeom>
        </p:spPr>
        <p:txBody>
          <a:bodyPr lIns="0" tIns="0" rIns="0" bIns="0" rtlCol="0" anchor="t">
            <a:spAutoFit/>
          </a:bodyPr>
          <a:lstStyle/>
          <a:p>
            <a:pPr marL="0" lvl="0" indent="0" algn="ctr">
              <a:lnSpc>
                <a:spcPts val="3104"/>
              </a:lnSpc>
              <a:spcBef>
                <a:spcPct val="0"/>
              </a:spcBef>
            </a:pPr>
            <a:r>
              <a:rPr lang="en-US" sz="2217">
                <a:solidFill>
                  <a:srgbClr val="01070A"/>
                </a:solidFill>
                <a:latin typeface="Carelia"/>
              </a:rPr>
              <a:t>Learning Objectives</a:t>
            </a:r>
          </a:p>
        </p:txBody>
      </p:sp>
      <p:sp>
        <p:nvSpPr>
          <p:cNvPr id="26" name="TextBox 26"/>
          <p:cNvSpPr txBox="1"/>
          <p:nvPr/>
        </p:nvSpPr>
        <p:spPr>
          <a:xfrm>
            <a:off x="7781481" y="7488284"/>
            <a:ext cx="2597255" cy="871329"/>
          </a:xfrm>
          <a:prstGeom prst="rect">
            <a:avLst/>
          </a:prstGeom>
        </p:spPr>
        <p:txBody>
          <a:bodyPr lIns="0" tIns="0" rIns="0" bIns="0" rtlCol="0" anchor="t">
            <a:spAutoFit/>
          </a:bodyPr>
          <a:lstStyle/>
          <a:p>
            <a:pPr algn="l">
              <a:lnSpc>
                <a:spcPts val="2373"/>
              </a:lnSpc>
            </a:pPr>
            <a:r>
              <a:rPr lang="en-US" sz="1695">
                <a:solidFill>
                  <a:srgbClr val="01070A"/>
                </a:solidFill>
                <a:latin typeface="Dosis Semi-Bold"/>
              </a:rPr>
              <a:t>Gain practical experience in handling real-world data integration challenges.</a:t>
            </a:r>
          </a:p>
        </p:txBody>
      </p:sp>
      <p:sp>
        <p:nvSpPr>
          <p:cNvPr id="27" name="Freeform 27"/>
          <p:cNvSpPr/>
          <p:nvPr/>
        </p:nvSpPr>
        <p:spPr>
          <a:xfrm>
            <a:off x="7642312" y="1761168"/>
            <a:ext cx="3396755" cy="3586818"/>
          </a:xfrm>
          <a:custGeom>
            <a:avLst/>
            <a:gdLst/>
            <a:ahLst/>
            <a:cxnLst/>
            <a:rect l="l" t="t" r="r" b="b"/>
            <a:pathLst>
              <a:path w="3396755" h="3586818">
                <a:moveTo>
                  <a:pt x="0" y="0"/>
                </a:moveTo>
                <a:lnTo>
                  <a:pt x="3396755" y="0"/>
                </a:lnTo>
                <a:lnTo>
                  <a:pt x="3396755" y="3586818"/>
                </a:lnTo>
                <a:lnTo>
                  <a:pt x="0" y="3586818"/>
                </a:lnTo>
                <a:lnTo>
                  <a:pt x="0" y="0"/>
                </a:lnTo>
                <a:close/>
              </a:path>
            </a:pathLst>
          </a:custGeom>
          <a:blipFill>
            <a:blip r:embed="rId17">
              <a:extLst>
                <a:ext uri="{96DAC541-7B7A-43D3-8B79-37D633B846F1}">
                  <asvg:svgBlip xmlns:asvg="http://schemas.microsoft.com/office/drawing/2016/SVG/main" r:embed="rId18"/>
                </a:ext>
              </a:extLst>
            </a:blip>
            <a:stretch>
              <a:fillRect l="-2990" r="-2990"/>
            </a:stretch>
          </a:blipFill>
        </p:spPr>
      </p:sp>
      <p:sp>
        <p:nvSpPr>
          <p:cNvPr id="28" name="TextBox 28"/>
          <p:cNvSpPr txBox="1"/>
          <p:nvPr/>
        </p:nvSpPr>
        <p:spPr>
          <a:xfrm>
            <a:off x="8132586" y="2142993"/>
            <a:ext cx="2355065" cy="558452"/>
          </a:xfrm>
          <a:prstGeom prst="rect">
            <a:avLst/>
          </a:prstGeom>
        </p:spPr>
        <p:txBody>
          <a:bodyPr lIns="0" tIns="0" rIns="0" bIns="0" rtlCol="0" anchor="t">
            <a:spAutoFit/>
          </a:bodyPr>
          <a:lstStyle/>
          <a:p>
            <a:pPr marL="0" lvl="0" indent="0" algn="ctr">
              <a:lnSpc>
                <a:spcPts val="2293"/>
              </a:lnSpc>
            </a:pPr>
            <a:r>
              <a:rPr lang="en-US" sz="1849">
                <a:solidFill>
                  <a:srgbClr val="01070A"/>
                </a:solidFill>
                <a:latin typeface="Carelia"/>
              </a:rPr>
              <a:t>Technical Objectives</a:t>
            </a:r>
          </a:p>
        </p:txBody>
      </p:sp>
      <p:sp>
        <p:nvSpPr>
          <p:cNvPr id="29" name="TextBox 29"/>
          <p:cNvSpPr txBox="1"/>
          <p:nvPr/>
        </p:nvSpPr>
        <p:spPr>
          <a:xfrm>
            <a:off x="8276749" y="2813603"/>
            <a:ext cx="2127881" cy="1984932"/>
          </a:xfrm>
          <a:prstGeom prst="rect">
            <a:avLst/>
          </a:prstGeom>
        </p:spPr>
        <p:txBody>
          <a:bodyPr lIns="0" tIns="0" rIns="0" bIns="0" rtlCol="0" anchor="t">
            <a:spAutoFit/>
          </a:bodyPr>
          <a:lstStyle/>
          <a:p>
            <a:pPr marL="271509" lvl="1" indent="-135755" algn="l">
              <a:lnSpc>
                <a:spcPts val="1760"/>
              </a:lnSpc>
              <a:buFont typeface="Arial"/>
              <a:buChar char="•"/>
            </a:pPr>
            <a:r>
              <a:rPr lang="en-US" sz="1257">
                <a:solidFill>
                  <a:srgbClr val="01070A"/>
                </a:solidFill>
                <a:latin typeface="Dosis Semi-Bold"/>
              </a:rPr>
              <a:t>Utilize Python for backend data processing and API handling.</a:t>
            </a:r>
          </a:p>
          <a:p>
            <a:pPr marL="271509" lvl="1" indent="-135755" algn="l">
              <a:lnSpc>
                <a:spcPts val="1760"/>
              </a:lnSpc>
              <a:buFont typeface="Arial"/>
              <a:buChar char="•"/>
            </a:pPr>
            <a:r>
              <a:rPr lang="en-US" sz="1257">
                <a:solidFill>
                  <a:srgbClr val="01070A"/>
                </a:solidFill>
                <a:latin typeface="Dosis Semi-Bold"/>
              </a:rPr>
              <a:t>Employ HTML, CSS, and JavaScript to build responsive front-end interfaces. C# for backend development of Augmented Reality.</a:t>
            </a:r>
          </a:p>
        </p:txBody>
      </p:sp>
      <p:sp>
        <p:nvSpPr>
          <p:cNvPr id="30" name="Freeform 30"/>
          <p:cNvSpPr/>
          <p:nvPr/>
        </p:nvSpPr>
        <p:spPr>
          <a:xfrm>
            <a:off x="1265564" y="6364985"/>
            <a:ext cx="1722196" cy="1633934"/>
          </a:xfrm>
          <a:custGeom>
            <a:avLst/>
            <a:gdLst/>
            <a:ahLst/>
            <a:cxnLst/>
            <a:rect l="l" t="t" r="r" b="b"/>
            <a:pathLst>
              <a:path w="1722196" h="1633934">
                <a:moveTo>
                  <a:pt x="0" y="0"/>
                </a:moveTo>
                <a:lnTo>
                  <a:pt x="1722196" y="0"/>
                </a:lnTo>
                <a:lnTo>
                  <a:pt x="1722196" y="1633934"/>
                </a:lnTo>
                <a:lnTo>
                  <a:pt x="0" y="1633934"/>
                </a:lnTo>
                <a:lnTo>
                  <a:pt x="0" y="0"/>
                </a:lnTo>
                <a:close/>
              </a:path>
            </a:pathLst>
          </a:custGeom>
          <a:blipFill>
            <a:blip r:embed="rId19"/>
            <a:stretch>
              <a:fillRect/>
            </a:stretch>
          </a:blipFill>
        </p:spPr>
      </p:sp>
      <p:sp>
        <p:nvSpPr>
          <p:cNvPr id="31" name="TextBox 31"/>
          <p:cNvSpPr txBox="1"/>
          <p:nvPr/>
        </p:nvSpPr>
        <p:spPr>
          <a:xfrm>
            <a:off x="1957915" y="327479"/>
            <a:ext cx="14372170" cy="1210291"/>
          </a:xfrm>
          <a:prstGeom prst="rect">
            <a:avLst/>
          </a:prstGeom>
        </p:spPr>
        <p:txBody>
          <a:bodyPr lIns="0" tIns="0" rIns="0" bIns="0" rtlCol="0" anchor="t">
            <a:spAutoFit/>
          </a:bodyPr>
          <a:lstStyle/>
          <a:p>
            <a:pPr marL="0" lvl="0" indent="0" algn="ctr">
              <a:lnSpc>
                <a:spcPts val="9416"/>
              </a:lnSpc>
              <a:spcBef>
                <a:spcPct val="0"/>
              </a:spcBef>
            </a:pPr>
            <a:r>
              <a:rPr lang="en-US" sz="6725">
                <a:solidFill>
                  <a:srgbClr val="213A63"/>
                </a:solidFill>
                <a:latin typeface="Blogger Bold"/>
              </a:rPr>
              <a:t>Objectives</a:t>
            </a:r>
          </a:p>
        </p:txBody>
      </p:sp>
      <p:sp>
        <p:nvSpPr>
          <p:cNvPr id="32" name="TextBox 32"/>
          <p:cNvSpPr txBox="1"/>
          <p:nvPr/>
        </p:nvSpPr>
        <p:spPr>
          <a:xfrm>
            <a:off x="1893543" y="3076759"/>
            <a:ext cx="3116269" cy="391884"/>
          </a:xfrm>
          <a:prstGeom prst="rect">
            <a:avLst/>
          </a:prstGeom>
        </p:spPr>
        <p:txBody>
          <a:bodyPr lIns="0" tIns="0" rIns="0" bIns="0" rtlCol="0" anchor="t">
            <a:spAutoFit/>
          </a:bodyPr>
          <a:lstStyle/>
          <a:p>
            <a:pPr marL="0" lvl="0" indent="0" algn="ctr">
              <a:lnSpc>
                <a:spcPts val="3282"/>
              </a:lnSpc>
              <a:spcBef>
                <a:spcPct val="0"/>
              </a:spcBef>
            </a:pPr>
            <a:r>
              <a:rPr lang="en-US" sz="2344">
                <a:solidFill>
                  <a:srgbClr val="01070A"/>
                </a:solidFill>
                <a:latin typeface="Carelia"/>
              </a:rPr>
              <a:t>Primary Objective</a:t>
            </a:r>
          </a:p>
        </p:txBody>
      </p:sp>
      <p:sp>
        <p:nvSpPr>
          <p:cNvPr id="33" name="TextBox 33"/>
          <p:cNvSpPr txBox="1"/>
          <p:nvPr/>
        </p:nvSpPr>
        <p:spPr>
          <a:xfrm>
            <a:off x="2246633" y="3849500"/>
            <a:ext cx="2410089" cy="1869496"/>
          </a:xfrm>
          <a:prstGeom prst="rect">
            <a:avLst/>
          </a:prstGeom>
        </p:spPr>
        <p:txBody>
          <a:bodyPr lIns="0" tIns="0" rIns="0" bIns="0" rtlCol="0" anchor="t">
            <a:spAutoFit/>
          </a:bodyPr>
          <a:lstStyle/>
          <a:p>
            <a:pPr algn="just">
              <a:lnSpc>
                <a:spcPts val="2481"/>
              </a:lnSpc>
            </a:pPr>
            <a:r>
              <a:rPr lang="en-US" sz="1772">
                <a:solidFill>
                  <a:srgbClr val="01070A"/>
                </a:solidFill>
                <a:latin typeface="Dosis"/>
              </a:rPr>
              <a:t>To develop and implement API adapters for integrating diverse software platforms, enhancing the connectivity between car dongles and automotive software.</a:t>
            </a:r>
          </a:p>
        </p:txBody>
      </p:sp>
      <p:sp>
        <p:nvSpPr>
          <p:cNvPr id="34" name="TextBox 34"/>
          <p:cNvSpPr txBox="1"/>
          <p:nvPr/>
        </p:nvSpPr>
        <p:spPr>
          <a:xfrm>
            <a:off x="13366825" y="6409953"/>
            <a:ext cx="3017563" cy="752921"/>
          </a:xfrm>
          <a:prstGeom prst="rect">
            <a:avLst/>
          </a:prstGeom>
        </p:spPr>
        <p:txBody>
          <a:bodyPr lIns="0" tIns="0" rIns="0" bIns="0" rtlCol="0" anchor="t">
            <a:spAutoFit/>
          </a:bodyPr>
          <a:lstStyle/>
          <a:p>
            <a:pPr algn="l">
              <a:lnSpc>
                <a:spcPts val="2075"/>
              </a:lnSpc>
            </a:pPr>
            <a:r>
              <a:rPr lang="en-US" sz="1482">
                <a:solidFill>
                  <a:srgbClr val="01070A"/>
                </a:solidFill>
                <a:latin typeface="Dosis Semi-Bold"/>
              </a:rPr>
              <a:t>Enhance technical skills in software development across multiple coding languages and frameworks.</a:t>
            </a:r>
          </a:p>
        </p:txBody>
      </p:sp>
      <p:sp>
        <p:nvSpPr>
          <p:cNvPr id="35" name="TextBox 35"/>
          <p:cNvSpPr txBox="1"/>
          <p:nvPr/>
        </p:nvSpPr>
        <p:spPr>
          <a:xfrm>
            <a:off x="13366825" y="8156894"/>
            <a:ext cx="2885489" cy="752983"/>
          </a:xfrm>
          <a:prstGeom prst="rect">
            <a:avLst/>
          </a:prstGeom>
        </p:spPr>
        <p:txBody>
          <a:bodyPr lIns="0" tIns="0" rIns="0" bIns="0" rtlCol="0" anchor="t">
            <a:spAutoFit/>
          </a:bodyPr>
          <a:lstStyle/>
          <a:p>
            <a:pPr algn="l">
              <a:lnSpc>
                <a:spcPts val="2071"/>
              </a:lnSpc>
            </a:pPr>
            <a:r>
              <a:rPr lang="en-US" sz="1479">
                <a:solidFill>
                  <a:srgbClr val="01070A"/>
                </a:solidFill>
                <a:latin typeface="Dosis Semi-Bold"/>
              </a:rPr>
              <a:t>Develop problem-solving skills by working on complex, cross-platform integration.</a:t>
            </a:r>
          </a:p>
        </p:txBody>
      </p:sp>
      <p:sp>
        <p:nvSpPr>
          <p:cNvPr id="36" name="TextBox 36"/>
          <p:cNvSpPr txBox="1"/>
          <p:nvPr/>
        </p:nvSpPr>
        <p:spPr>
          <a:xfrm>
            <a:off x="14082661" y="2746456"/>
            <a:ext cx="2130092" cy="1645975"/>
          </a:xfrm>
          <a:prstGeom prst="rect">
            <a:avLst/>
          </a:prstGeom>
        </p:spPr>
        <p:txBody>
          <a:bodyPr lIns="0" tIns="0" rIns="0" bIns="0" rtlCol="0" anchor="t">
            <a:spAutoFit/>
          </a:bodyPr>
          <a:lstStyle/>
          <a:p>
            <a:pPr algn="ctr">
              <a:lnSpc>
                <a:spcPts val="2201"/>
              </a:lnSpc>
            </a:pPr>
            <a:r>
              <a:rPr lang="en-US" sz="1572">
                <a:solidFill>
                  <a:srgbClr val="01070A"/>
                </a:solidFill>
                <a:latin typeface="Dosis"/>
              </a:rPr>
              <a:t>Integrate ChartJS for dynamic and interactive data visualizations &amp; Optimize user experience using Bootstrap for dashboard layouts.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59893" y="-1139598"/>
            <a:ext cx="8223089" cy="12370800"/>
            <a:chOff x="0" y="0"/>
            <a:chExt cx="2165752" cy="3258153"/>
          </a:xfrm>
        </p:grpSpPr>
        <p:sp>
          <p:nvSpPr>
            <p:cNvPr id="4" name="Freeform 4"/>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5" name="TextBox 5"/>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6" name="Freeform 6"/>
          <p:cNvSpPr/>
          <p:nvPr/>
        </p:nvSpPr>
        <p:spPr>
          <a:xfrm rot="-10800000">
            <a:off x="-2595280" y="2824324"/>
            <a:ext cx="18116952" cy="12867951"/>
          </a:xfrm>
          <a:custGeom>
            <a:avLst/>
            <a:gdLst/>
            <a:ahLst/>
            <a:cxnLst/>
            <a:rect l="l" t="t" r="r" b="b"/>
            <a:pathLst>
              <a:path w="18116952" h="12867951">
                <a:moveTo>
                  <a:pt x="0" y="0"/>
                </a:moveTo>
                <a:lnTo>
                  <a:pt x="18116952" y="0"/>
                </a:lnTo>
                <a:lnTo>
                  <a:pt x="18116952" y="12867952"/>
                </a:lnTo>
                <a:lnTo>
                  <a:pt x="0" y="12867952"/>
                </a:lnTo>
                <a:lnTo>
                  <a:pt x="0" y="0"/>
                </a:lnTo>
                <a:close/>
              </a:path>
            </a:pathLst>
          </a:custGeom>
          <a:blipFill>
            <a:blip r:embed="rId3">
              <a:alphaModFix amt="53000"/>
            </a:blip>
            <a:stretch>
              <a:fillRect/>
            </a:stretch>
          </a:blipFill>
        </p:spPr>
      </p:sp>
      <p:sp>
        <p:nvSpPr>
          <p:cNvPr id="7" name="TextBox 7"/>
          <p:cNvSpPr txBox="1"/>
          <p:nvPr/>
        </p:nvSpPr>
        <p:spPr>
          <a:xfrm>
            <a:off x="8547349" y="2456553"/>
            <a:ext cx="9218825" cy="6801747"/>
          </a:xfrm>
          <a:prstGeom prst="rect">
            <a:avLst/>
          </a:prstGeom>
        </p:spPr>
        <p:txBody>
          <a:bodyPr lIns="0" tIns="0" rIns="0" bIns="0" rtlCol="0" anchor="t">
            <a:spAutoFit/>
          </a:bodyPr>
          <a:lstStyle/>
          <a:p>
            <a:pPr marL="640075" lvl="1" indent="-320037" algn="l">
              <a:lnSpc>
                <a:spcPts val="4150"/>
              </a:lnSpc>
              <a:buFont typeface="Arial"/>
              <a:buChar char="•"/>
            </a:pPr>
            <a:r>
              <a:rPr lang="en-US" sz="2964" spc="23">
                <a:solidFill>
                  <a:srgbClr val="232E54"/>
                </a:solidFill>
                <a:latin typeface="TT Chocolates"/>
              </a:rPr>
              <a:t>Enhanced integration of in-car dongles with automotive software via robust API adapters.</a:t>
            </a:r>
          </a:p>
          <a:p>
            <a:pPr marL="640075" lvl="1" indent="-320037" algn="l">
              <a:lnSpc>
                <a:spcPts val="4150"/>
              </a:lnSpc>
              <a:buFont typeface="Arial"/>
              <a:buChar char="•"/>
            </a:pPr>
            <a:r>
              <a:rPr lang="en-US" sz="2964" spc="23">
                <a:solidFill>
                  <a:srgbClr val="232E54"/>
                </a:solidFill>
                <a:latin typeface="TT Chocolates"/>
              </a:rPr>
              <a:t>Improved data visualization on front-end dashboards leading to more intuitive user interfaces.</a:t>
            </a:r>
          </a:p>
          <a:p>
            <a:pPr marL="640075" lvl="1" indent="-320037" algn="l">
              <a:lnSpc>
                <a:spcPts val="4150"/>
              </a:lnSpc>
              <a:buFont typeface="Arial"/>
              <a:buChar char="•"/>
            </a:pPr>
            <a:r>
              <a:rPr lang="en-US" sz="2964" spc="23">
                <a:solidFill>
                  <a:srgbClr val="232E54"/>
                </a:solidFill>
                <a:latin typeface="TT Chocolates"/>
              </a:rPr>
              <a:t>Streamlined diagnostics and troubleshooting processes through more efficient data handling.</a:t>
            </a:r>
          </a:p>
          <a:p>
            <a:pPr marL="640075" lvl="1" indent="-320037" algn="l">
              <a:lnSpc>
                <a:spcPts val="4150"/>
              </a:lnSpc>
              <a:buFont typeface="Arial"/>
              <a:buChar char="•"/>
            </a:pPr>
            <a:r>
              <a:rPr lang="en-US" sz="2964" spc="23">
                <a:solidFill>
                  <a:srgbClr val="232E54"/>
                </a:solidFill>
                <a:latin typeface="TT Chocolates"/>
              </a:rPr>
              <a:t>Increased automation and accuracy in data analysis, reducing human error and operational delays.</a:t>
            </a:r>
          </a:p>
          <a:p>
            <a:pPr marL="640075" lvl="1" indent="-320037" algn="l">
              <a:lnSpc>
                <a:spcPts val="4150"/>
              </a:lnSpc>
              <a:buFont typeface="Arial"/>
              <a:buChar char="•"/>
            </a:pPr>
            <a:r>
              <a:rPr lang="en-US" sz="2964" spc="23">
                <a:solidFill>
                  <a:srgbClr val="232E54"/>
                </a:solidFill>
                <a:latin typeface="TT Chocolates"/>
              </a:rPr>
              <a:t>Advanced proficiency in multiple programming languages and software tools.</a:t>
            </a:r>
          </a:p>
          <a:p>
            <a:pPr marL="640075" lvl="1" indent="-320037" algn="l">
              <a:lnSpc>
                <a:spcPts val="4150"/>
              </a:lnSpc>
              <a:buFont typeface="Arial"/>
              <a:buChar char="•"/>
            </a:pPr>
            <a:r>
              <a:rPr lang="en-US" sz="2964" spc="23">
                <a:solidFill>
                  <a:srgbClr val="232E54"/>
                </a:solidFill>
                <a:latin typeface="TT Chocolates"/>
              </a:rPr>
              <a:t>Stronger problem-solving and project management skills through real-world application.</a:t>
            </a:r>
          </a:p>
          <a:p>
            <a:pPr algn="l">
              <a:lnSpc>
                <a:spcPts val="4150"/>
              </a:lnSpc>
            </a:pPr>
            <a:endParaRPr lang="en-US" sz="2964" spc="23">
              <a:solidFill>
                <a:srgbClr val="232E54"/>
              </a:solidFill>
              <a:latin typeface="TT Chocolates"/>
            </a:endParaRPr>
          </a:p>
        </p:txBody>
      </p:sp>
      <p:sp>
        <p:nvSpPr>
          <p:cNvPr id="8" name="Freeform 8"/>
          <p:cNvSpPr/>
          <p:nvPr/>
        </p:nvSpPr>
        <p:spPr>
          <a:xfrm>
            <a:off x="449959" y="2328228"/>
            <a:ext cx="6013237" cy="5930555"/>
          </a:xfrm>
          <a:custGeom>
            <a:avLst/>
            <a:gdLst/>
            <a:ahLst/>
            <a:cxnLst/>
            <a:rect l="l" t="t" r="r" b="b"/>
            <a:pathLst>
              <a:path w="6013237" h="5930555">
                <a:moveTo>
                  <a:pt x="0" y="0"/>
                </a:moveTo>
                <a:lnTo>
                  <a:pt x="6013237" y="0"/>
                </a:lnTo>
                <a:lnTo>
                  <a:pt x="6013237" y="5930555"/>
                </a:lnTo>
                <a:lnTo>
                  <a:pt x="0" y="593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957915" y="327479"/>
            <a:ext cx="14372170" cy="1210291"/>
          </a:xfrm>
          <a:prstGeom prst="rect">
            <a:avLst/>
          </a:prstGeom>
        </p:spPr>
        <p:txBody>
          <a:bodyPr lIns="0" tIns="0" rIns="0" bIns="0" rtlCol="0" anchor="t">
            <a:spAutoFit/>
          </a:bodyPr>
          <a:lstStyle/>
          <a:p>
            <a:pPr marL="0" lvl="0" indent="0" algn="ctr">
              <a:lnSpc>
                <a:spcPts val="9416"/>
              </a:lnSpc>
              <a:spcBef>
                <a:spcPct val="0"/>
              </a:spcBef>
            </a:pPr>
            <a:r>
              <a:rPr lang="en-US" sz="6725">
                <a:solidFill>
                  <a:srgbClr val="213A63"/>
                </a:solidFill>
                <a:latin typeface="Blogger Bold"/>
              </a:rPr>
              <a:t>Outcome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59893" y="-1139598"/>
            <a:ext cx="8223089" cy="12370800"/>
            <a:chOff x="0" y="0"/>
            <a:chExt cx="2165752" cy="3258153"/>
          </a:xfrm>
        </p:grpSpPr>
        <p:sp>
          <p:nvSpPr>
            <p:cNvPr id="4" name="Freeform 4"/>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5" name="TextBox 5"/>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6" name="Freeform 6"/>
          <p:cNvSpPr/>
          <p:nvPr/>
        </p:nvSpPr>
        <p:spPr>
          <a:xfrm>
            <a:off x="2351652" y="1833936"/>
            <a:ext cx="5663323" cy="7974110"/>
          </a:xfrm>
          <a:custGeom>
            <a:avLst/>
            <a:gdLst/>
            <a:ahLst/>
            <a:cxnLst/>
            <a:rect l="l" t="t" r="r" b="b"/>
            <a:pathLst>
              <a:path w="5663323" h="7974110">
                <a:moveTo>
                  <a:pt x="0" y="0"/>
                </a:moveTo>
                <a:lnTo>
                  <a:pt x="5663322" y="0"/>
                </a:lnTo>
                <a:lnTo>
                  <a:pt x="5663322" y="7974110"/>
                </a:lnTo>
                <a:lnTo>
                  <a:pt x="0" y="7974110"/>
                </a:lnTo>
                <a:lnTo>
                  <a:pt x="0" y="0"/>
                </a:lnTo>
                <a:close/>
              </a:path>
            </a:pathLst>
          </a:custGeom>
          <a:blipFill>
            <a:blip r:embed="rId3"/>
            <a:stretch>
              <a:fillRect/>
            </a:stretch>
          </a:blipFill>
        </p:spPr>
      </p:sp>
      <p:sp>
        <p:nvSpPr>
          <p:cNvPr id="7" name="Freeform 7"/>
          <p:cNvSpPr/>
          <p:nvPr/>
        </p:nvSpPr>
        <p:spPr>
          <a:xfrm>
            <a:off x="10403609" y="1833936"/>
            <a:ext cx="5663323" cy="7974110"/>
          </a:xfrm>
          <a:custGeom>
            <a:avLst/>
            <a:gdLst/>
            <a:ahLst/>
            <a:cxnLst/>
            <a:rect l="l" t="t" r="r" b="b"/>
            <a:pathLst>
              <a:path w="5663323" h="7974110">
                <a:moveTo>
                  <a:pt x="0" y="0"/>
                </a:moveTo>
                <a:lnTo>
                  <a:pt x="5663323" y="0"/>
                </a:lnTo>
                <a:lnTo>
                  <a:pt x="5663323" y="7974110"/>
                </a:lnTo>
                <a:lnTo>
                  <a:pt x="0" y="7974110"/>
                </a:lnTo>
                <a:lnTo>
                  <a:pt x="0" y="0"/>
                </a:lnTo>
                <a:close/>
              </a:path>
            </a:pathLst>
          </a:custGeom>
          <a:blipFill>
            <a:blip r:embed="rId4"/>
            <a:stretch>
              <a:fillRect/>
            </a:stretch>
          </a:blipFill>
        </p:spPr>
      </p:sp>
      <p:sp>
        <p:nvSpPr>
          <p:cNvPr id="8" name="TextBox 8"/>
          <p:cNvSpPr txBox="1"/>
          <p:nvPr/>
        </p:nvSpPr>
        <p:spPr>
          <a:xfrm>
            <a:off x="1957915" y="327479"/>
            <a:ext cx="14372170" cy="1210291"/>
          </a:xfrm>
          <a:prstGeom prst="rect">
            <a:avLst/>
          </a:prstGeom>
        </p:spPr>
        <p:txBody>
          <a:bodyPr lIns="0" tIns="0" rIns="0" bIns="0" rtlCol="0" anchor="t">
            <a:spAutoFit/>
          </a:bodyPr>
          <a:lstStyle/>
          <a:p>
            <a:pPr marL="0" lvl="0" indent="0" algn="ctr">
              <a:lnSpc>
                <a:spcPts val="9416"/>
              </a:lnSpc>
              <a:spcBef>
                <a:spcPct val="0"/>
              </a:spcBef>
            </a:pPr>
            <a:r>
              <a:rPr lang="en-US" sz="6725">
                <a:solidFill>
                  <a:srgbClr val="213A63"/>
                </a:solidFill>
                <a:latin typeface="Blogger Bold"/>
              </a:rPr>
              <a:t>Outcome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59893" y="-1139598"/>
            <a:ext cx="8223089" cy="12370800"/>
            <a:chOff x="0" y="0"/>
            <a:chExt cx="2165752" cy="3258153"/>
          </a:xfrm>
        </p:grpSpPr>
        <p:sp>
          <p:nvSpPr>
            <p:cNvPr id="4" name="Freeform 4"/>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5" name="TextBox 5"/>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6" name="Freeform 6"/>
          <p:cNvSpPr/>
          <p:nvPr/>
        </p:nvSpPr>
        <p:spPr>
          <a:xfrm>
            <a:off x="0" y="1537771"/>
            <a:ext cx="4685286" cy="5234013"/>
          </a:xfrm>
          <a:custGeom>
            <a:avLst/>
            <a:gdLst/>
            <a:ahLst/>
            <a:cxnLst/>
            <a:rect l="l" t="t" r="r" b="b"/>
            <a:pathLst>
              <a:path w="4685286" h="5234013">
                <a:moveTo>
                  <a:pt x="0" y="0"/>
                </a:moveTo>
                <a:lnTo>
                  <a:pt x="4685286" y="0"/>
                </a:lnTo>
                <a:lnTo>
                  <a:pt x="4685286" y="5234012"/>
                </a:lnTo>
                <a:lnTo>
                  <a:pt x="0" y="5234012"/>
                </a:lnTo>
                <a:lnTo>
                  <a:pt x="0" y="0"/>
                </a:lnTo>
                <a:close/>
              </a:path>
            </a:pathLst>
          </a:custGeom>
          <a:blipFill>
            <a:blip r:embed="rId3"/>
            <a:stretch>
              <a:fillRect/>
            </a:stretch>
          </a:blipFill>
        </p:spPr>
      </p:sp>
      <p:sp>
        <p:nvSpPr>
          <p:cNvPr id="7" name="Freeform 7"/>
          <p:cNvSpPr/>
          <p:nvPr/>
        </p:nvSpPr>
        <p:spPr>
          <a:xfrm>
            <a:off x="5855630" y="1925509"/>
            <a:ext cx="5694235" cy="4458536"/>
          </a:xfrm>
          <a:custGeom>
            <a:avLst/>
            <a:gdLst/>
            <a:ahLst/>
            <a:cxnLst/>
            <a:rect l="l" t="t" r="r" b="b"/>
            <a:pathLst>
              <a:path w="5694235" h="4458536">
                <a:moveTo>
                  <a:pt x="0" y="0"/>
                </a:moveTo>
                <a:lnTo>
                  <a:pt x="5694235" y="0"/>
                </a:lnTo>
                <a:lnTo>
                  <a:pt x="5694235" y="4458536"/>
                </a:lnTo>
                <a:lnTo>
                  <a:pt x="0" y="4458536"/>
                </a:lnTo>
                <a:lnTo>
                  <a:pt x="0" y="0"/>
                </a:lnTo>
                <a:close/>
              </a:path>
            </a:pathLst>
          </a:custGeom>
          <a:blipFill>
            <a:blip r:embed="rId4"/>
            <a:stretch>
              <a:fillRect/>
            </a:stretch>
          </a:blipFill>
        </p:spPr>
      </p:sp>
      <p:sp>
        <p:nvSpPr>
          <p:cNvPr id="8" name="TextBox 8"/>
          <p:cNvSpPr txBox="1"/>
          <p:nvPr/>
        </p:nvSpPr>
        <p:spPr>
          <a:xfrm>
            <a:off x="1957915" y="327479"/>
            <a:ext cx="14372170" cy="1210291"/>
          </a:xfrm>
          <a:prstGeom prst="rect">
            <a:avLst/>
          </a:prstGeom>
        </p:spPr>
        <p:txBody>
          <a:bodyPr lIns="0" tIns="0" rIns="0" bIns="0" rtlCol="0" anchor="t">
            <a:spAutoFit/>
          </a:bodyPr>
          <a:lstStyle/>
          <a:p>
            <a:pPr marL="0" lvl="0" indent="0" algn="ctr">
              <a:lnSpc>
                <a:spcPts val="9416"/>
              </a:lnSpc>
              <a:spcBef>
                <a:spcPct val="0"/>
              </a:spcBef>
            </a:pPr>
            <a:r>
              <a:rPr lang="en-US" sz="6725">
                <a:solidFill>
                  <a:srgbClr val="213A63"/>
                </a:solidFill>
                <a:latin typeface="Blogger Bold"/>
              </a:rPr>
              <a:t>Outcome</a:t>
            </a:r>
          </a:p>
        </p:txBody>
      </p:sp>
      <p:sp>
        <p:nvSpPr>
          <p:cNvPr id="9" name="Freeform 9"/>
          <p:cNvSpPr/>
          <p:nvPr/>
        </p:nvSpPr>
        <p:spPr>
          <a:xfrm>
            <a:off x="11881843" y="1925509"/>
            <a:ext cx="6045272" cy="4533954"/>
          </a:xfrm>
          <a:custGeom>
            <a:avLst/>
            <a:gdLst/>
            <a:ahLst/>
            <a:cxnLst/>
            <a:rect l="l" t="t" r="r" b="b"/>
            <a:pathLst>
              <a:path w="6045272" h="4533954">
                <a:moveTo>
                  <a:pt x="0" y="0"/>
                </a:moveTo>
                <a:lnTo>
                  <a:pt x="6045272" y="0"/>
                </a:lnTo>
                <a:lnTo>
                  <a:pt x="6045272" y="4533954"/>
                </a:lnTo>
                <a:lnTo>
                  <a:pt x="0" y="4533954"/>
                </a:lnTo>
                <a:lnTo>
                  <a:pt x="0" y="0"/>
                </a:lnTo>
                <a:close/>
              </a:path>
            </a:pathLst>
          </a:custGeom>
          <a:blipFill>
            <a:blip r:embed="rId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59893" y="-1139598"/>
            <a:ext cx="8223089" cy="12370800"/>
            <a:chOff x="0" y="0"/>
            <a:chExt cx="2165752" cy="3258153"/>
          </a:xfrm>
        </p:grpSpPr>
        <p:sp>
          <p:nvSpPr>
            <p:cNvPr id="4" name="Freeform 4"/>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5" name="TextBox 5"/>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6" name="Freeform 6"/>
          <p:cNvSpPr/>
          <p:nvPr/>
        </p:nvSpPr>
        <p:spPr>
          <a:xfrm>
            <a:off x="360321" y="1537771"/>
            <a:ext cx="8120567" cy="4204513"/>
          </a:xfrm>
          <a:custGeom>
            <a:avLst/>
            <a:gdLst/>
            <a:ahLst/>
            <a:cxnLst/>
            <a:rect l="l" t="t" r="r" b="b"/>
            <a:pathLst>
              <a:path w="8120567" h="4204513">
                <a:moveTo>
                  <a:pt x="0" y="0"/>
                </a:moveTo>
                <a:lnTo>
                  <a:pt x="8120567" y="0"/>
                </a:lnTo>
                <a:lnTo>
                  <a:pt x="8120567" y="4204513"/>
                </a:lnTo>
                <a:lnTo>
                  <a:pt x="0" y="4204513"/>
                </a:lnTo>
                <a:lnTo>
                  <a:pt x="0" y="0"/>
                </a:lnTo>
                <a:close/>
              </a:path>
            </a:pathLst>
          </a:custGeom>
          <a:blipFill>
            <a:blip r:embed="rId3"/>
            <a:stretch>
              <a:fillRect/>
            </a:stretch>
          </a:blipFill>
        </p:spPr>
      </p:sp>
      <p:sp>
        <p:nvSpPr>
          <p:cNvPr id="7" name="Freeform 7"/>
          <p:cNvSpPr/>
          <p:nvPr/>
        </p:nvSpPr>
        <p:spPr>
          <a:xfrm>
            <a:off x="8905018" y="5143500"/>
            <a:ext cx="9109691" cy="4512801"/>
          </a:xfrm>
          <a:custGeom>
            <a:avLst/>
            <a:gdLst/>
            <a:ahLst/>
            <a:cxnLst/>
            <a:rect l="l" t="t" r="r" b="b"/>
            <a:pathLst>
              <a:path w="9109691" h="4512801">
                <a:moveTo>
                  <a:pt x="0" y="0"/>
                </a:moveTo>
                <a:lnTo>
                  <a:pt x="9109691" y="0"/>
                </a:lnTo>
                <a:lnTo>
                  <a:pt x="9109691" y="4512801"/>
                </a:lnTo>
                <a:lnTo>
                  <a:pt x="0" y="4512801"/>
                </a:lnTo>
                <a:lnTo>
                  <a:pt x="0" y="0"/>
                </a:lnTo>
                <a:close/>
              </a:path>
            </a:pathLst>
          </a:custGeom>
          <a:blipFill>
            <a:blip r:embed="rId4"/>
            <a:stretch>
              <a:fillRect/>
            </a:stretch>
          </a:blipFill>
        </p:spPr>
      </p:sp>
      <p:sp>
        <p:nvSpPr>
          <p:cNvPr id="8" name="TextBox 8"/>
          <p:cNvSpPr txBox="1"/>
          <p:nvPr/>
        </p:nvSpPr>
        <p:spPr>
          <a:xfrm>
            <a:off x="1957915" y="327479"/>
            <a:ext cx="14372170" cy="1210291"/>
          </a:xfrm>
          <a:prstGeom prst="rect">
            <a:avLst/>
          </a:prstGeom>
        </p:spPr>
        <p:txBody>
          <a:bodyPr lIns="0" tIns="0" rIns="0" bIns="0" rtlCol="0" anchor="t">
            <a:spAutoFit/>
          </a:bodyPr>
          <a:lstStyle/>
          <a:p>
            <a:pPr marL="0" lvl="0" indent="0" algn="ctr">
              <a:lnSpc>
                <a:spcPts val="9416"/>
              </a:lnSpc>
              <a:spcBef>
                <a:spcPct val="0"/>
              </a:spcBef>
            </a:pPr>
            <a:r>
              <a:rPr lang="en-US" sz="6725">
                <a:solidFill>
                  <a:srgbClr val="213A63"/>
                </a:solidFill>
                <a:latin typeface="Blogger Bold"/>
              </a:rPr>
              <a:t>Outcome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59893" y="-1139598"/>
            <a:ext cx="8223089" cy="12370800"/>
            <a:chOff x="0" y="0"/>
            <a:chExt cx="2165752" cy="3258153"/>
          </a:xfrm>
        </p:grpSpPr>
        <p:sp>
          <p:nvSpPr>
            <p:cNvPr id="4" name="Freeform 4"/>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5" name="TextBox 5"/>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6" name="Freeform 6"/>
          <p:cNvSpPr/>
          <p:nvPr/>
        </p:nvSpPr>
        <p:spPr>
          <a:xfrm>
            <a:off x="416575" y="1870791"/>
            <a:ext cx="8391671" cy="4200139"/>
          </a:xfrm>
          <a:custGeom>
            <a:avLst/>
            <a:gdLst/>
            <a:ahLst/>
            <a:cxnLst/>
            <a:rect l="l" t="t" r="r" b="b"/>
            <a:pathLst>
              <a:path w="8391671" h="4200139">
                <a:moveTo>
                  <a:pt x="0" y="0"/>
                </a:moveTo>
                <a:lnTo>
                  <a:pt x="8391671" y="0"/>
                </a:lnTo>
                <a:lnTo>
                  <a:pt x="8391671" y="4200139"/>
                </a:lnTo>
                <a:lnTo>
                  <a:pt x="0" y="4200139"/>
                </a:lnTo>
                <a:lnTo>
                  <a:pt x="0" y="0"/>
                </a:lnTo>
                <a:close/>
              </a:path>
            </a:pathLst>
          </a:custGeom>
          <a:blipFill>
            <a:blip r:embed="rId3"/>
            <a:stretch>
              <a:fillRect/>
            </a:stretch>
          </a:blipFill>
        </p:spPr>
      </p:sp>
      <p:sp>
        <p:nvSpPr>
          <p:cNvPr id="7" name="Freeform 7"/>
          <p:cNvSpPr/>
          <p:nvPr/>
        </p:nvSpPr>
        <p:spPr>
          <a:xfrm>
            <a:off x="9583031" y="5505150"/>
            <a:ext cx="8519862" cy="4189943"/>
          </a:xfrm>
          <a:custGeom>
            <a:avLst/>
            <a:gdLst/>
            <a:ahLst/>
            <a:cxnLst/>
            <a:rect l="l" t="t" r="r" b="b"/>
            <a:pathLst>
              <a:path w="8519862" h="4189943">
                <a:moveTo>
                  <a:pt x="0" y="0"/>
                </a:moveTo>
                <a:lnTo>
                  <a:pt x="8519862" y="0"/>
                </a:lnTo>
                <a:lnTo>
                  <a:pt x="8519862" y="4189943"/>
                </a:lnTo>
                <a:lnTo>
                  <a:pt x="0" y="4189943"/>
                </a:lnTo>
                <a:lnTo>
                  <a:pt x="0" y="0"/>
                </a:lnTo>
                <a:close/>
              </a:path>
            </a:pathLst>
          </a:custGeom>
          <a:blipFill>
            <a:blip r:embed="rId4"/>
            <a:stretch>
              <a:fillRect/>
            </a:stretch>
          </a:blipFill>
        </p:spPr>
      </p:sp>
      <p:sp>
        <p:nvSpPr>
          <p:cNvPr id="8" name="TextBox 8"/>
          <p:cNvSpPr txBox="1"/>
          <p:nvPr/>
        </p:nvSpPr>
        <p:spPr>
          <a:xfrm>
            <a:off x="1957915" y="327479"/>
            <a:ext cx="14372170" cy="1210291"/>
          </a:xfrm>
          <a:prstGeom prst="rect">
            <a:avLst/>
          </a:prstGeom>
        </p:spPr>
        <p:txBody>
          <a:bodyPr lIns="0" tIns="0" rIns="0" bIns="0" rtlCol="0" anchor="t">
            <a:spAutoFit/>
          </a:bodyPr>
          <a:lstStyle/>
          <a:p>
            <a:pPr marL="0" lvl="0" indent="0" algn="ctr">
              <a:lnSpc>
                <a:spcPts val="9416"/>
              </a:lnSpc>
              <a:spcBef>
                <a:spcPct val="0"/>
              </a:spcBef>
            </a:pPr>
            <a:r>
              <a:rPr lang="en-US" sz="6725">
                <a:solidFill>
                  <a:srgbClr val="213A63"/>
                </a:solidFill>
                <a:latin typeface="Blogger Bold"/>
              </a:rPr>
              <a:t>Outcome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714</Words>
  <Application>Microsoft Office PowerPoint</Application>
  <PresentationFormat>Custom</PresentationFormat>
  <Paragraphs>94</Paragraphs>
  <Slides>15</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15</vt:i4>
      </vt:variant>
    </vt:vector>
  </HeadingPairs>
  <TitlesOfParts>
    <vt:vector size="34" baseType="lpstr">
      <vt:lpstr>Glacial Indifference</vt:lpstr>
      <vt:lpstr>Carelia</vt:lpstr>
      <vt:lpstr>TT Chocolates</vt:lpstr>
      <vt:lpstr>Montserrat</vt:lpstr>
      <vt:lpstr>Arial</vt:lpstr>
      <vt:lpstr>DM Sans</vt:lpstr>
      <vt:lpstr>Calibri</vt:lpstr>
      <vt:lpstr>Montserrat Bold</vt:lpstr>
      <vt:lpstr>DM Sans Bold</vt:lpstr>
      <vt:lpstr>Fredoka</vt:lpstr>
      <vt:lpstr>Roboto</vt:lpstr>
      <vt:lpstr>Quicksand</vt:lpstr>
      <vt:lpstr>Montserrat Medium</vt:lpstr>
      <vt:lpstr>Cerebri Bold</vt:lpstr>
      <vt:lpstr>Dosis</vt:lpstr>
      <vt:lpstr>Blogger Bold</vt:lpstr>
      <vt:lpstr>Dosis Semi-Bold</vt:lpstr>
      <vt:lpstr>Quicksand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Industry Project</dc:title>
  <cp:lastModifiedBy>Isha Gohil</cp:lastModifiedBy>
  <cp:revision>3</cp:revision>
  <dcterms:created xsi:type="dcterms:W3CDTF">2006-08-16T00:00:00Z</dcterms:created>
  <dcterms:modified xsi:type="dcterms:W3CDTF">2024-05-06T05:52:53Z</dcterms:modified>
  <dc:identifier>DAGEMXJJmXk</dc:identifier>
</cp:coreProperties>
</file>